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81" r:id="rId5"/>
    <p:sldId id="282"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304" r:id="rId20"/>
    <p:sldId id="296" r:id="rId21"/>
    <p:sldId id="297" r:id="rId22"/>
    <p:sldId id="298" r:id="rId23"/>
    <p:sldId id="299" r:id="rId24"/>
    <p:sldId id="300" r:id="rId25"/>
    <p:sldId id="301" r:id="rId26"/>
    <p:sldId id="277" r:id="rId27"/>
    <p:sldId id="278"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73EE"/>
    <a:srgbClr val="6E0876"/>
    <a:srgbClr val="1F4E79"/>
    <a:srgbClr val="E3C9F7"/>
    <a:srgbClr val="731AB6"/>
    <a:srgbClr val="740A47"/>
    <a:srgbClr val="720C4E"/>
    <a:srgbClr val="700E54"/>
    <a:srgbClr val="881DB3"/>
    <a:srgbClr val="FEE4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796" autoAdjust="0"/>
    <p:restoredTop sz="77608" autoAdjust="0"/>
  </p:normalViewPr>
  <p:slideViewPr>
    <p:cSldViewPr snapToGrid="0" showGuides="1">
      <p:cViewPr varScale="1">
        <p:scale>
          <a:sx n="52" d="100"/>
          <a:sy n="52" d="100"/>
        </p:scale>
        <p:origin x="816" y="66"/>
      </p:cViewPr>
      <p:guideLst>
        <p:guide orient="horz" pos="2137"/>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4" Type="http://schemas.openxmlformats.org/officeDocument/2006/relationships/image" Target="../media/image15.wmf"/><Relationship Id="rId3" Type="http://schemas.openxmlformats.org/officeDocument/2006/relationships/image" Target="../media/image14.wmf"/><Relationship Id="rId2" Type="http://schemas.openxmlformats.org/officeDocument/2006/relationships/image" Target="../media/image13.wmf"/><Relationship Id="rId1" Type="http://schemas.openxmlformats.org/officeDocument/2006/relationships/image" Target="../media/image12.wmf"/></Relationships>
</file>

<file path=ppt/media/>
</file>

<file path=ppt/media/image1.png>
</file>

<file path=ppt/media/image10.jpeg>
</file>

<file path=ppt/media/image11.png>
</file>

<file path=ppt/media/image12.wmf>
</file>

<file path=ppt/media/image13.wmf>
</file>

<file path=ppt/media/image14.wmf>
</file>

<file path=ppt/media/image15.wmf>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9" Type="http://schemas.openxmlformats.org/officeDocument/2006/relationships/image" Target="../media/image15.wmf"/><Relationship Id="rId8" Type="http://schemas.openxmlformats.org/officeDocument/2006/relationships/oleObject" Target="../embeddings/oleObject4.bin"/><Relationship Id="rId7" Type="http://schemas.openxmlformats.org/officeDocument/2006/relationships/image" Target="../media/image14.wmf"/><Relationship Id="rId6" Type="http://schemas.openxmlformats.org/officeDocument/2006/relationships/oleObject" Target="../embeddings/oleObject3.bin"/><Relationship Id="rId5" Type="http://schemas.openxmlformats.org/officeDocument/2006/relationships/image" Target="../media/image13.wmf"/><Relationship Id="rId4" Type="http://schemas.openxmlformats.org/officeDocument/2006/relationships/oleObject" Target="../embeddings/oleObject2.bin"/><Relationship Id="rId3" Type="http://schemas.openxmlformats.org/officeDocument/2006/relationships/tags" Target="../tags/tag7.xml"/><Relationship Id="rId2" Type="http://schemas.openxmlformats.org/officeDocument/2006/relationships/image" Target="../media/image12.wmf"/><Relationship Id="rId11" Type="http://schemas.openxmlformats.org/officeDocument/2006/relationships/vmlDrawing" Target="../drawings/vmlDrawing1.vml"/><Relationship Id="rId10" Type="http://schemas.openxmlformats.org/officeDocument/2006/relationships/slideLayout" Target="../slideLayouts/slideLayout2.xml"/><Relationship Id="rId1"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7"/>
          <p:cNvSpPr txBox="1"/>
          <p:nvPr/>
        </p:nvSpPr>
        <p:spPr>
          <a:xfrm>
            <a:off x="1862086" y="3434063"/>
            <a:ext cx="3051417" cy="74803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1</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概论</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01</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17084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1.1</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什么是信息隐藏</a:t>
              </a:r>
              <a:endParaRPr lang="zh-CN" altLang="en-US" sz="2400" dirty="0">
                <a:solidFill>
                  <a:schemeClr val="tx1">
                    <a:lumMod val="85000"/>
                    <a:lumOff val="15000"/>
                  </a:schemeClr>
                </a:solidFill>
                <a:latin typeface="+mj-ea"/>
                <a:ea typeface="+mj-ea"/>
                <a:cs typeface="+mn-ea"/>
                <a:sym typeface="+mn-lt"/>
              </a:endParaRPr>
            </a:p>
          </p:txBody>
        </p:sp>
      </p:grpSp>
      <p:grpSp>
        <p:nvGrpSpPr>
          <p:cNvPr id="67" name="组合 66"/>
          <p:cNvGrpSpPr/>
          <p:nvPr/>
        </p:nvGrpSpPr>
        <p:grpSpPr>
          <a:xfrm>
            <a:off x="5562189" y="2036857"/>
            <a:ext cx="4963698" cy="617070"/>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1.2</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信息隐藏的历史回顾</a:t>
              </a:r>
              <a:endParaRPr lang="zh-CN" altLang="en-US" sz="2400" dirty="0">
                <a:solidFill>
                  <a:schemeClr val="tx1">
                    <a:lumMod val="85000"/>
                    <a:lumOff val="15000"/>
                  </a:schemeClr>
                </a:solidFill>
                <a:latin typeface="+mj-ea"/>
                <a:ea typeface="+mj-ea"/>
                <a:cs typeface="+mn-ea"/>
                <a:sym typeface="+mn-lt"/>
              </a:endParaRPr>
            </a:p>
          </p:txBody>
        </p:sp>
      </p:grpSp>
      <p:grpSp>
        <p:nvGrpSpPr>
          <p:cNvPr id="71" name="组合 70"/>
          <p:cNvGrpSpPr/>
          <p:nvPr/>
        </p:nvGrpSpPr>
        <p:grpSpPr>
          <a:xfrm>
            <a:off x="5562189" y="2902866"/>
            <a:ext cx="4963698" cy="617070"/>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1.3</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分类和发展现状</a:t>
              </a:r>
              <a:endParaRPr lang="zh-CN" altLang="en-US" sz="2400" dirty="0">
                <a:solidFill>
                  <a:schemeClr val="tx1">
                    <a:lumMod val="85000"/>
                    <a:lumOff val="15000"/>
                  </a:schemeClr>
                </a:solidFill>
                <a:latin typeface="+mj-ea"/>
                <a:ea typeface="+mj-ea"/>
                <a:cs typeface="+mn-ea"/>
                <a:sym typeface="+mn-lt"/>
              </a:endParaRPr>
            </a:p>
          </p:txBody>
        </p:sp>
      </p:grpSp>
      <p:grpSp>
        <p:nvGrpSpPr>
          <p:cNvPr id="75" name="组合 74"/>
          <p:cNvGrpSpPr/>
          <p:nvPr/>
        </p:nvGrpSpPr>
        <p:grpSpPr>
          <a:xfrm>
            <a:off x="5562189" y="3768875"/>
            <a:ext cx="4963698" cy="617070"/>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1.4</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信息隐藏算法性能指标</a:t>
              </a:r>
              <a:endParaRPr lang="zh-CN" altLang="en-US" sz="2400" dirty="0">
                <a:solidFill>
                  <a:schemeClr val="tx1">
                    <a:lumMod val="85000"/>
                    <a:lumOff val="15000"/>
                  </a:schemeClr>
                </a:solidFill>
                <a:latin typeface="+mj-ea"/>
                <a:ea typeface="+mj-ea"/>
                <a:cs typeface="+mn-ea"/>
                <a:sym typeface="+mn-lt"/>
              </a:endParaRPr>
            </a:p>
          </p:txBody>
        </p:sp>
      </p:grpSp>
      <p:grpSp>
        <p:nvGrpSpPr>
          <p:cNvPr id="79" name="组合 78"/>
          <p:cNvGrpSpPr/>
          <p:nvPr/>
        </p:nvGrpSpPr>
        <p:grpSpPr>
          <a:xfrm>
            <a:off x="5562189" y="4634884"/>
            <a:ext cx="4963698" cy="617070"/>
            <a:chOff x="5493750" y="892151"/>
            <a:chExt cx="4963698" cy="617070"/>
          </a:xfrm>
        </p:grpSpPr>
        <p:sp>
          <p:nvSpPr>
            <p:cNvPr id="80" name="矩形: 圆角 79"/>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2" name="矩形: 圆角 81"/>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1.5 </a:t>
              </a:r>
              <a:r>
                <a:rPr lang="zh-CN" altLang="en-US" sz="2400" dirty="0">
                  <a:solidFill>
                    <a:schemeClr val="tx1">
                      <a:lumMod val="85000"/>
                      <a:lumOff val="15000"/>
                    </a:schemeClr>
                  </a:solidFill>
                  <a:latin typeface="+mj-ea"/>
                  <a:ea typeface="+mj-ea"/>
                  <a:cs typeface="+mn-ea"/>
                  <a:sym typeface="+mn-lt"/>
                </a:rPr>
                <a:t>可视密码学与信息分存</a:t>
              </a:r>
              <a:endParaRPr lang="zh-CN" altLang="en-US" sz="2400" dirty="0">
                <a:solidFill>
                  <a:schemeClr val="tx1">
                    <a:lumMod val="85000"/>
                    <a:lumOff val="15000"/>
                  </a:schemeClr>
                </a:solidFill>
                <a:latin typeface="+mj-ea"/>
                <a:ea typeface="+mj-ea"/>
                <a:cs typeface="+mn-ea"/>
                <a:sym typeface="+mn-lt"/>
              </a:endParaRPr>
            </a:p>
          </p:txBody>
        </p:sp>
      </p:grpSp>
      <p:grpSp>
        <p:nvGrpSpPr>
          <p:cNvPr id="83" name="组合 82"/>
          <p:cNvGrpSpPr/>
          <p:nvPr/>
        </p:nvGrpSpPr>
        <p:grpSpPr>
          <a:xfrm>
            <a:off x="5562189" y="5500893"/>
            <a:ext cx="4963698" cy="617070"/>
            <a:chOff x="5493750" y="892151"/>
            <a:chExt cx="4963698" cy="617070"/>
          </a:xfrm>
        </p:grpSpPr>
        <p:sp>
          <p:nvSpPr>
            <p:cNvPr id="84" name="矩形: 圆角 83"/>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6" name="矩形: 圆角 85"/>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1.6</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叠像术</a:t>
              </a:r>
              <a:endParaRPr lang="zh-CN" altLang="en-US" sz="2400" dirty="0">
                <a:solidFill>
                  <a:schemeClr val="tx1">
                    <a:lumMod val="85000"/>
                    <a:lumOff val="15000"/>
                  </a:schemeClr>
                </a:solidFill>
                <a:latin typeface="+mj-ea"/>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p:cTn id="44" dur="500" fill="hold"/>
                                        <p:tgtEl>
                                          <p:spTgt spid="79"/>
                                        </p:tgtEl>
                                        <p:attrNameLst>
                                          <p:attrName>ppt_x</p:attrName>
                                        </p:attrNameLst>
                                      </p:cBhvr>
                                      <p:tavLst>
                                        <p:tav tm="0">
                                          <p:val>
                                            <p:strVal val="#ppt_x-#ppt_w/2"/>
                                          </p:val>
                                        </p:tav>
                                        <p:tav tm="100000">
                                          <p:val>
                                            <p:strVal val="#ppt_x"/>
                                          </p:val>
                                        </p:tav>
                                      </p:tavLst>
                                    </p:anim>
                                    <p:anim calcmode="lin" valueType="num">
                                      <p:cBhvr>
                                        <p:cTn id="45" dur="500" fill="hold"/>
                                        <p:tgtEl>
                                          <p:spTgt spid="79"/>
                                        </p:tgtEl>
                                        <p:attrNameLst>
                                          <p:attrName>ppt_y</p:attrName>
                                        </p:attrNameLst>
                                      </p:cBhvr>
                                      <p:tavLst>
                                        <p:tav tm="0">
                                          <p:val>
                                            <p:strVal val="#ppt_y"/>
                                          </p:val>
                                        </p:tav>
                                        <p:tav tm="100000">
                                          <p:val>
                                            <p:strVal val="#ppt_y"/>
                                          </p:val>
                                        </p:tav>
                                      </p:tavLst>
                                    </p:anim>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17" presetClass="entr" presetSubtype="8" fill="hold" nodeType="after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ppt_x</p:attrName>
                                        </p:attrNameLst>
                                      </p:cBhvr>
                                      <p:tavLst>
                                        <p:tav tm="0">
                                          <p:val>
                                            <p:strVal val="#ppt_x-#ppt_w/2"/>
                                          </p:val>
                                        </p:tav>
                                        <p:tav tm="100000">
                                          <p:val>
                                            <p:strVal val="#ppt_x"/>
                                          </p:val>
                                        </p:tav>
                                      </p:tavLst>
                                    </p:anim>
                                    <p:anim calcmode="lin" valueType="num">
                                      <p:cBhvr>
                                        <p:cTn id="52" dur="500" fill="hold"/>
                                        <p:tgtEl>
                                          <p:spTgt spid="83"/>
                                        </p:tgtEl>
                                        <p:attrNameLst>
                                          <p:attrName>ppt_y</p:attrName>
                                        </p:attrNameLst>
                                      </p:cBhvr>
                                      <p:tavLst>
                                        <p:tav tm="0">
                                          <p:val>
                                            <p:strVal val="#ppt_y"/>
                                          </p:val>
                                        </p:tav>
                                        <p:tav tm="100000">
                                          <p:val>
                                            <p:strVal val="#ppt_y"/>
                                          </p:val>
                                        </p:tav>
                                      </p:tavLst>
                                    </p:anim>
                                    <p:anim calcmode="lin" valueType="num">
                                      <p:cBhvr>
                                        <p:cTn id="53" dur="500" fill="hold"/>
                                        <p:tgtEl>
                                          <p:spTgt spid="83"/>
                                        </p:tgtEl>
                                        <p:attrNameLst>
                                          <p:attrName>ppt_w</p:attrName>
                                        </p:attrNameLst>
                                      </p:cBhvr>
                                      <p:tavLst>
                                        <p:tav tm="0">
                                          <p:val>
                                            <p:fltVal val="0"/>
                                          </p:val>
                                        </p:tav>
                                        <p:tav tm="100000">
                                          <p:val>
                                            <p:strVal val="#ppt_w"/>
                                          </p:val>
                                        </p:tav>
                                      </p:tavLst>
                                    </p:anim>
                                    <p:anim calcmode="lin" valueType="num">
                                      <p:cBhvr>
                                        <p:cTn id="54" dur="500" fill="hold"/>
                                        <p:tgtEl>
                                          <p:spTgt spid="8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1583333" y="762540"/>
            <a:ext cx="9025334" cy="791052"/>
            <a:chOff x="824071" y="1564267"/>
            <a:chExt cx="9025334" cy="791052"/>
          </a:xfrm>
        </p:grpSpPr>
        <p:sp>
          <p:nvSpPr>
            <p:cNvPr id="11" name="矩形: 圆角 10"/>
            <p:cNvSpPr/>
            <p:nvPr/>
          </p:nvSpPr>
          <p:spPr>
            <a:xfrm>
              <a:off x="824071" y="1740416"/>
              <a:ext cx="9025334"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701522" y="1828091"/>
              <a:ext cx="8085931"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微缩胶片</a:t>
              </a:r>
              <a:r>
                <a:rPr lang="en-US" altLang="zh-CN" sz="2800" dirty="0">
                  <a:solidFill>
                    <a:schemeClr val="bg1"/>
                  </a:solidFill>
                  <a:latin typeface="+mj-ea"/>
                  <a:ea typeface="+mj-ea"/>
                </a:rPr>
                <a:t>----</a:t>
              </a:r>
              <a:r>
                <a:rPr lang="en-US" altLang="zh-CN" sz="2800" dirty="0">
                  <a:solidFill>
                    <a:schemeClr val="bg1"/>
                  </a:solidFill>
                  <a:latin typeface="+mj-lt"/>
                  <a:ea typeface="+mj-ea"/>
                </a:rPr>
                <a:t>Digital Watermarking and Steganography</a:t>
              </a:r>
              <a:endParaRPr lang="zh-CN" altLang="en-US" sz="2800" dirty="0">
                <a:solidFill>
                  <a:schemeClr val="bg1"/>
                </a:solidFill>
                <a:latin typeface="+mj-lt"/>
                <a:ea typeface="+mj-ea"/>
              </a:endParaRPr>
            </a:p>
          </p:txBody>
        </p:sp>
        <p:pic>
          <p:nvPicPr>
            <p:cNvPr id="13" name="图片 12"/>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24" name="组合 23"/>
          <p:cNvGrpSpPr/>
          <p:nvPr/>
        </p:nvGrpSpPr>
        <p:grpSpPr>
          <a:xfrm rot="16200000">
            <a:off x="5707931" y="-2297051"/>
            <a:ext cx="1094940" cy="9656168"/>
            <a:chOff x="1076851" y="5092720"/>
            <a:chExt cx="5054604" cy="2096019"/>
          </a:xfrm>
        </p:grpSpPr>
        <p:cxnSp>
          <p:nvCxnSpPr>
            <p:cNvPr id="25" name="直接连接符 24"/>
            <p:cNvCxnSpPr/>
            <p:nvPr/>
          </p:nvCxnSpPr>
          <p:spPr>
            <a:xfrm>
              <a:off x="1076851" y="5092720"/>
              <a:ext cx="5054604"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6" name="矩形: 圆角 25"/>
            <p:cNvSpPr/>
            <p:nvPr/>
          </p:nvSpPr>
          <p:spPr>
            <a:xfrm>
              <a:off x="1076855" y="5121192"/>
              <a:ext cx="5054600" cy="2067547"/>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8" name="矩形 27"/>
          <p:cNvSpPr/>
          <p:nvPr/>
        </p:nvSpPr>
        <p:spPr>
          <a:xfrm>
            <a:off x="1558485" y="2060999"/>
            <a:ext cx="9582145" cy="940066"/>
          </a:xfrm>
          <a:prstGeom prst="rect">
            <a:avLst/>
          </a:prstGeom>
        </p:spPr>
        <p:txBody>
          <a:bodyPr wrap="square">
            <a:spAutoFit/>
          </a:bodyPr>
          <a:lstStyle/>
          <a:p>
            <a:pPr fontAlgn="base">
              <a:lnSpc>
                <a:spcPct val="120000"/>
              </a:lnSpc>
              <a:spcAft>
                <a:spcPct val="0"/>
              </a:spcAft>
              <a:defRPr/>
            </a:pPr>
            <a:r>
              <a:rPr lang="en-US" altLang="zh-CN" sz="2400" dirty="0">
                <a:latin typeface="+mj-lt"/>
              </a:rPr>
              <a:t>Another idea that played an important role in several wars in the nineteenth and twentieth centuries was originally proposed by Brewster (1857) .</a:t>
            </a:r>
            <a:endParaRPr lang="en-US" altLang="zh-CN" sz="2400" dirty="0">
              <a:latin typeface="+mj-lt"/>
            </a:endParaRPr>
          </a:p>
        </p:txBody>
      </p:sp>
      <p:grpSp>
        <p:nvGrpSpPr>
          <p:cNvPr id="29" name="组合 28"/>
          <p:cNvGrpSpPr/>
          <p:nvPr/>
        </p:nvGrpSpPr>
        <p:grpSpPr>
          <a:xfrm rot="16200000">
            <a:off x="5707931" y="-719233"/>
            <a:ext cx="1094941" cy="9656169"/>
            <a:chOff x="1076851" y="5080315"/>
            <a:chExt cx="5054602" cy="11749143"/>
          </a:xfrm>
        </p:grpSpPr>
        <p:cxnSp>
          <p:nvCxnSpPr>
            <p:cNvPr id="30" name="直接连接符 29"/>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1" name="矩形: 圆角 30"/>
            <p:cNvSpPr/>
            <p:nvPr/>
          </p:nvSpPr>
          <p:spPr>
            <a:xfrm>
              <a:off x="1076851" y="5239913"/>
              <a:ext cx="5054602" cy="11589545"/>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2" name="矩形 31"/>
          <p:cNvSpPr/>
          <p:nvPr/>
        </p:nvSpPr>
        <p:spPr>
          <a:xfrm>
            <a:off x="1558485" y="3638818"/>
            <a:ext cx="9582145" cy="940066"/>
          </a:xfrm>
          <a:prstGeom prst="rect">
            <a:avLst/>
          </a:prstGeom>
        </p:spPr>
        <p:txBody>
          <a:bodyPr wrap="square">
            <a:spAutoFit/>
          </a:bodyPr>
          <a:lstStyle/>
          <a:p>
            <a:pPr fontAlgn="base">
              <a:lnSpc>
                <a:spcPct val="120000"/>
              </a:lnSpc>
              <a:spcAft>
                <a:spcPct val="0"/>
              </a:spcAft>
              <a:defRPr/>
            </a:pPr>
            <a:r>
              <a:rPr lang="en-US" altLang="zh-CN" sz="2400" dirty="0">
                <a:latin typeface="+mj-lt"/>
              </a:rPr>
              <a:t>The shrinking was made possible by the technology developed by French photographer Dragon during the Franco-Prussian War (1870–1871).</a:t>
            </a:r>
            <a:endParaRPr lang="en-US" altLang="zh-CN" sz="2400" dirty="0">
              <a:latin typeface="+mj-lt"/>
            </a:endParaRPr>
          </a:p>
        </p:txBody>
      </p:sp>
      <p:grpSp>
        <p:nvGrpSpPr>
          <p:cNvPr id="33" name="组合 32"/>
          <p:cNvGrpSpPr/>
          <p:nvPr/>
        </p:nvGrpSpPr>
        <p:grpSpPr>
          <a:xfrm rot="16200000">
            <a:off x="5707931" y="858587"/>
            <a:ext cx="1094940" cy="9656168"/>
            <a:chOff x="1076851" y="5092720"/>
            <a:chExt cx="5054604" cy="2096019"/>
          </a:xfrm>
        </p:grpSpPr>
        <p:cxnSp>
          <p:nvCxnSpPr>
            <p:cNvPr id="34" name="直接连接符 33"/>
            <p:cNvCxnSpPr/>
            <p:nvPr/>
          </p:nvCxnSpPr>
          <p:spPr>
            <a:xfrm>
              <a:off x="1076851" y="5092720"/>
              <a:ext cx="5054604"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5" name="矩形: 圆角 34"/>
            <p:cNvSpPr/>
            <p:nvPr/>
          </p:nvSpPr>
          <p:spPr>
            <a:xfrm>
              <a:off x="1076855" y="5121192"/>
              <a:ext cx="5054600" cy="2067547"/>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6" name="矩形 35"/>
          <p:cNvSpPr/>
          <p:nvPr/>
        </p:nvSpPr>
        <p:spPr>
          <a:xfrm>
            <a:off x="1558485" y="5403363"/>
            <a:ext cx="9582145" cy="496867"/>
          </a:xfrm>
          <a:prstGeom prst="rect">
            <a:avLst/>
          </a:prstGeom>
        </p:spPr>
        <p:txBody>
          <a:bodyPr wrap="square">
            <a:spAutoFit/>
          </a:bodyPr>
          <a:lstStyle/>
          <a:p>
            <a:pPr fontAlgn="base">
              <a:lnSpc>
                <a:spcPct val="120000"/>
              </a:lnSpc>
              <a:spcAft>
                <a:spcPct val="0"/>
              </a:spcAft>
              <a:defRPr/>
            </a:pPr>
            <a:r>
              <a:rPr lang="en-US" altLang="zh-CN" sz="2400" dirty="0">
                <a:latin typeface="+mj-lt"/>
              </a:rPr>
              <a:t>Microscopic images could be hidden in nostrils, ears, or under fingernails. </a:t>
            </a:r>
            <a:endParaRPr lang="en-US" altLang="zh-CN" sz="24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17" presetClass="entr" presetSubtype="1"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ppt_x</p:attrName>
                                        </p:attrNameLst>
                                      </p:cBhvr>
                                      <p:tavLst>
                                        <p:tav tm="0">
                                          <p:val>
                                            <p:strVal val="#ppt_x"/>
                                          </p:val>
                                        </p:tav>
                                        <p:tav tm="100000">
                                          <p:val>
                                            <p:strVal val="#ppt_x"/>
                                          </p:val>
                                        </p:tav>
                                      </p:tavLst>
                                    </p:anim>
                                    <p:anim calcmode="lin" valueType="num">
                                      <p:cBhvr>
                                        <p:cTn id="12" dur="500" fill="hold"/>
                                        <p:tgtEl>
                                          <p:spTgt spid="24"/>
                                        </p:tgtEl>
                                        <p:attrNameLst>
                                          <p:attrName>ppt_y</p:attrName>
                                        </p:attrNameLst>
                                      </p:cBhvr>
                                      <p:tavLst>
                                        <p:tav tm="0">
                                          <p:val>
                                            <p:strVal val="#ppt_y-#ppt_h/2"/>
                                          </p:val>
                                        </p:tav>
                                        <p:tav tm="100000">
                                          <p:val>
                                            <p:strVal val="#ppt_y"/>
                                          </p:val>
                                        </p:tav>
                                      </p:tavLst>
                                    </p:anim>
                                    <p:anim calcmode="lin" valueType="num">
                                      <p:cBhvr>
                                        <p:cTn id="13" dur="500" fill="hold"/>
                                        <p:tgtEl>
                                          <p:spTgt spid="24"/>
                                        </p:tgtEl>
                                        <p:attrNameLst>
                                          <p:attrName>ppt_w</p:attrName>
                                        </p:attrNameLst>
                                      </p:cBhvr>
                                      <p:tavLst>
                                        <p:tav tm="0">
                                          <p:val>
                                            <p:strVal val="#ppt_w"/>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childTnLst>
                                </p:cTn>
                              </p:par>
                              <p:par>
                                <p:cTn id="15" presetID="22" presetClass="entr" presetSubtype="4"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wipe(down)">
                                      <p:cBhvr>
                                        <p:cTn id="17" dur="650"/>
                                        <p:tgtEl>
                                          <p:spTgt spid="28"/>
                                        </p:tgtEl>
                                      </p:cBhvr>
                                    </p:animEffect>
                                  </p:childTnLst>
                                </p:cTn>
                              </p:par>
                            </p:childTnLst>
                          </p:cTn>
                        </p:par>
                        <p:par>
                          <p:cTn id="18" fill="hold">
                            <p:stCondLst>
                              <p:cond delay="1000"/>
                            </p:stCondLst>
                            <p:childTnLst>
                              <p:par>
                                <p:cTn id="19" presetID="17" presetClass="entr" presetSubtype="1"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ppt_x</p:attrName>
                                        </p:attrNameLst>
                                      </p:cBhvr>
                                      <p:tavLst>
                                        <p:tav tm="0">
                                          <p:val>
                                            <p:strVal val="#ppt_x"/>
                                          </p:val>
                                        </p:tav>
                                        <p:tav tm="100000">
                                          <p:val>
                                            <p:strVal val="#ppt_x"/>
                                          </p:val>
                                        </p:tav>
                                      </p:tavLst>
                                    </p:anim>
                                    <p:anim calcmode="lin" valueType="num">
                                      <p:cBhvr>
                                        <p:cTn id="22" dur="500" fill="hold"/>
                                        <p:tgtEl>
                                          <p:spTgt spid="29"/>
                                        </p:tgtEl>
                                        <p:attrNameLst>
                                          <p:attrName>ppt_y</p:attrName>
                                        </p:attrNameLst>
                                      </p:cBhvr>
                                      <p:tavLst>
                                        <p:tav tm="0">
                                          <p:val>
                                            <p:strVal val="#ppt_y-#ppt_h/2"/>
                                          </p:val>
                                        </p:tav>
                                        <p:tav tm="100000">
                                          <p:val>
                                            <p:strVal val="#ppt_y"/>
                                          </p:val>
                                        </p:tav>
                                      </p:tavLst>
                                    </p:anim>
                                    <p:anim calcmode="lin" valueType="num">
                                      <p:cBhvr>
                                        <p:cTn id="23" dur="500" fill="hold"/>
                                        <p:tgtEl>
                                          <p:spTgt spid="29"/>
                                        </p:tgtEl>
                                        <p:attrNameLst>
                                          <p:attrName>ppt_w</p:attrName>
                                        </p:attrNameLst>
                                      </p:cBhvr>
                                      <p:tavLst>
                                        <p:tav tm="0">
                                          <p:val>
                                            <p:strVal val="#ppt_w"/>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childTnLst>
                                </p:cTn>
                              </p:par>
                              <p:par>
                                <p:cTn id="25" presetID="22" presetClass="entr" presetSubtype="4"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650"/>
                                        <p:tgtEl>
                                          <p:spTgt spid="32"/>
                                        </p:tgtEl>
                                      </p:cBhvr>
                                    </p:animEffect>
                                  </p:childTnLst>
                                </p:cTn>
                              </p:par>
                            </p:childTnLst>
                          </p:cTn>
                        </p:par>
                        <p:par>
                          <p:cTn id="28" fill="hold">
                            <p:stCondLst>
                              <p:cond delay="1500"/>
                            </p:stCondLst>
                            <p:childTnLst>
                              <p:par>
                                <p:cTn id="29" presetID="17" presetClass="entr" presetSubtype="1" fill="hold" nodeType="after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p:cTn id="31" dur="500" fill="hold"/>
                                        <p:tgtEl>
                                          <p:spTgt spid="33"/>
                                        </p:tgtEl>
                                        <p:attrNameLst>
                                          <p:attrName>ppt_x</p:attrName>
                                        </p:attrNameLst>
                                      </p:cBhvr>
                                      <p:tavLst>
                                        <p:tav tm="0">
                                          <p:val>
                                            <p:strVal val="#ppt_x"/>
                                          </p:val>
                                        </p:tav>
                                        <p:tav tm="100000">
                                          <p:val>
                                            <p:strVal val="#ppt_x"/>
                                          </p:val>
                                        </p:tav>
                                      </p:tavLst>
                                    </p:anim>
                                    <p:anim calcmode="lin" valueType="num">
                                      <p:cBhvr>
                                        <p:cTn id="32" dur="500" fill="hold"/>
                                        <p:tgtEl>
                                          <p:spTgt spid="33"/>
                                        </p:tgtEl>
                                        <p:attrNameLst>
                                          <p:attrName>ppt_y</p:attrName>
                                        </p:attrNameLst>
                                      </p:cBhvr>
                                      <p:tavLst>
                                        <p:tav tm="0">
                                          <p:val>
                                            <p:strVal val="#ppt_y-#ppt_h/2"/>
                                          </p:val>
                                        </p:tav>
                                        <p:tav tm="100000">
                                          <p:val>
                                            <p:strVal val="#ppt_y"/>
                                          </p:val>
                                        </p:tav>
                                      </p:tavLst>
                                    </p:anim>
                                    <p:anim calcmode="lin" valueType="num">
                                      <p:cBhvr>
                                        <p:cTn id="33" dur="500" fill="hold"/>
                                        <p:tgtEl>
                                          <p:spTgt spid="33"/>
                                        </p:tgtEl>
                                        <p:attrNameLst>
                                          <p:attrName>ppt_w</p:attrName>
                                        </p:attrNameLst>
                                      </p:cBhvr>
                                      <p:tavLst>
                                        <p:tav tm="0">
                                          <p:val>
                                            <p:strVal val="#ppt_w"/>
                                          </p:val>
                                        </p:tav>
                                        <p:tav tm="100000">
                                          <p:val>
                                            <p:strVal val="#ppt_w"/>
                                          </p:val>
                                        </p:tav>
                                      </p:tavLst>
                                    </p:anim>
                                    <p:anim calcmode="lin" valueType="num">
                                      <p:cBhvr>
                                        <p:cTn id="34" dur="500" fill="hold"/>
                                        <p:tgtEl>
                                          <p:spTgt spid="33"/>
                                        </p:tgtEl>
                                        <p:attrNameLst>
                                          <p:attrName>ppt_h</p:attrName>
                                        </p:attrNameLst>
                                      </p:cBhvr>
                                      <p:tavLst>
                                        <p:tav tm="0">
                                          <p:val>
                                            <p:fltVal val="0"/>
                                          </p:val>
                                        </p:tav>
                                        <p:tav tm="100000">
                                          <p:val>
                                            <p:strVal val="#ppt_h"/>
                                          </p:val>
                                        </p:tav>
                                      </p:tavLst>
                                    </p:anim>
                                  </p:childTnLst>
                                </p:cTn>
                              </p:par>
                              <p:par>
                                <p:cTn id="35" presetID="22" presetClass="entr" presetSubtype="4"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down)">
                                      <p:cBhvr>
                                        <p:cTn id="37" dur="65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2" grpId="0"/>
      <p:bldP spid="3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1583333" y="762540"/>
            <a:ext cx="9025334" cy="791052"/>
            <a:chOff x="824071" y="1564267"/>
            <a:chExt cx="9025334" cy="791052"/>
          </a:xfrm>
        </p:grpSpPr>
        <p:sp>
          <p:nvSpPr>
            <p:cNvPr id="11" name="矩形: 圆角 10"/>
            <p:cNvSpPr/>
            <p:nvPr/>
          </p:nvSpPr>
          <p:spPr>
            <a:xfrm>
              <a:off x="824071" y="1740416"/>
              <a:ext cx="9025334"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701522" y="1828091"/>
              <a:ext cx="8085931"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微缩胶片</a:t>
              </a:r>
              <a:r>
                <a:rPr lang="en-US" altLang="zh-CN" sz="2800" dirty="0">
                  <a:solidFill>
                    <a:schemeClr val="bg1"/>
                  </a:solidFill>
                  <a:latin typeface="+mj-ea"/>
                  <a:ea typeface="+mj-ea"/>
                </a:rPr>
                <a:t>----</a:t>
              </a:r>
              <a:r>
                <a:rPr lang="en-US" altLang="zh-CN" sz="2800" dirty="0">
                  <a:solidFill>
                    <a:schemeClr val="bg1"/>
                  </a:solidFill>
                  <a:latin typeface="+mj-lt"/>
                  <a:ea typeface="+mj-ea"/>
                </a:rPr>
                <a:t>Digital Watermarking and Steganography</a:t>
              </a:r>
              <a:endParaRPr lang="zh-CN" altLang="en-US" sz="2800" dirty="0">
                <a:solidFill>
                  <a:schemeClr val="bg1"/>
                </a:solidFill>
                <a:latin typeface="+mj-lt"/>
                <a:ea typeface="+mj-ea"/>
              </a:endParaRPr>
            </a:p>
          </p:txBody>
        </p:sp>
        <p:pic>
          <p:nvPicPr>
            <p:cNvPr id="13" name="图片 12"/>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24" name="组合 23"/>
          <p:cNvGrpSpPr/>
          <p:nvPr/>
        </p:nvGrpSpPr>
        <p:grpSpPr>
          <a:xfrm rot="16200000">
            <a:off x="5692993" y="-2153784"/>
            <a:ext cx="1094940" cy="10037850"/>
            <a:chOff x="1076851" y="5092720"/>
            <a:chExt cx="5054604" cy="2178869"/>
          </a:xfrm>
        </p:grpSpPr>
        <p:cxnSp>
          <p:nvCxnSpPr>
            <p:cNvPr id="25" name="直接连接符 24"/>
            <p:cNvCxnSpPr/>
            <p:nvPr/>
          </p:nvCxnSpPr>
          <p:spPr>
            <a:xfrm>
              <a:off x="1076851" y="5092720"/>
              <a:ext cx="5054604"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6" name="矩形: 圆角 25"/>
            <p:cNvSpPr/>
            <p:nvPr/>
          </p:nvSpPr>
          <p:spPr>
            <a:xfrm>
              <a:off x="1076856" y="5121192"/>
              <a:ext cx="5054599" cy="2150397"/>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8" name="矩形 27"/>
          <p:cNvSpPr/>
          <p:nvPr/>
        </p:nvSpPr>
        <p:spPr>
          <a:xfrm>
            <a:off x="1352707" y="2395107"/>
            <a:ext cx="9582145" cy="940066"/>
          </a:xfrm>
          <a:prstGeom prst="rect">
            <a:avLst/>
          </a:prstGeom>
        </p:spPr>
        <p:txBody>
          <a:bodyPr wrap="square">
            <a:spAutoFit/>
          </a:bodyPr>
          <a:lstStyle/>
          <a:p>
            <a:pPr fontAlgn="base">
              <a:lnSpc>
                <a:spcPct val="120000"/>
              </a:lnSpc>
              <a:spcAft>
                <a:spcPct val="0"/>
              </a:spcAft>
              <a:defRPr/>
            </a:pPr>
            <a:r>
              <a:rPr lang="en-US" altLang="zh-CN" sz="2400" dirty="0">
                <a:latin typeface="+mj-lt"/>
              </a:rPr>
              <a:t>In World War I, Germans used such “microdots” and hid them in corners of postcards slit open with a knife and resealed with starch.</a:t>
            </a:r>
            <a:endParaRPr lang="en-US" altLang="zh-CN" sz="2400" dirty="0">
              <a:latin typeface="+mj-lt"/>
            </a:endParaRPr>
          </a:p>
        </p:txBody>
      </p:sp>
      <p:grpSp>
        <p:nvGrpSpPr>
          <p:cNvPr id="29" name="组合 28"/>
          <p:cNvGrpSpPr/>
          <p:nvPr/>
        </p:nvGrpSpPr>
        <p:grpSpPr>
          <a:xfrm rot="16200000">
            <a:off x="5692992" y="-264167"/>
            <a:ext cx="1094941" cy="10037847"/>
            <a:chOff x="1076851" y="5080315"/>
            <a:chExt cx="5054602" cy="12213550"/>
          </a:xfrm>
        </p:grpSpPr>
        <p:cxnSp>
          <p:nvCxnSpPr>
            <p:cNvPr id="30" name="直接连接符 29"/>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1" name="矩形: 圆角 30"/>
            <p:cNvSpPr/>
            <p:nvPr/>
          </p:nvSpPr>
          <p:spPr>
            <a:xfrm>
              <a:off x="1076851" y="5239912"/>
              <a:ext cx="5054602" cy="12053953"/>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2" name="矩形 31"/>
          <p:cNvSpPr/>
          <p:nvPr/>
        </p:nvSpPr>
        <p:spPr>
          <a:xfrm>
            <a:off x="1352707" y="4284723"/>
            <a:ext cx="9906680" cy="940066"/>
          </a:xfrm>
          <a:prstGeom prst="rect">
            <a:avLst/>
          </a:prstGeom>
        </p:spPr>
        <p:txBody>
          <a:bodyPr wrap="square">
            <a:spAutoFit/>
          </a:bodyPr>
          <a:lstStyle/>
          <a:p>
            <a:pPr fontAlgn="base">
              <a:lnSpc>
                <a:spcPct val="120000"/>
              </a:lnSpc>
              <a:spcAft>
                <a:spcPct val="0"/>
              </a:spcAft>
              <a:defRPr/>
            </a:pPr>
            <a:r>
              <a:rPr lang="en-US" altLang="zh-CN" sz="2400" dirty="0">
                <a:latin typeface="+mj-lt"/>
              </a:rPr>
              <a:t>The modern twentieth-century microdots could hold up to one page of text and even contain photographs. The Allies discovered the use of microdots in 1941.</a:t>
            </a:r>
            <a:endParaRPr lang="en-US" altLang="zh-CN" sz="24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100000">
                                          <p:val>
                                            <p:strVal val="#ppt_x"/>
                                          </p:val>
                                        </p:tav>
                                      </p:tavLst>
                                    </p:anim>
                                    <p:anim calcmode="lin" valueType="num">
                                      <p:cBhvr>
                                        <p:cTn id="8" dur="500" fill="hold"/>
                                        <p:tgtEl>
                                          <p:spTgt spid="24"/>
                                        </p:tgtEl>
                                        <p:attrNameLst>
                                          <p:attrName>ppt_y</p:attrName>
                                        </p:attrNameLst>
                                      </p:cBhvr>
                                      <p:tavLst>
                                        <p:tav tm="0">
                                          <p:val>
                                            <p:strVal val="#ppt_y-#ppt_h/2"/>
                                          </p:val>
                                        </p:tav>
                                        <p:tav tm="100000">
                                          <p:val>
                                            <p:strVal val="#ppt_y"/>
                                          </p:val>
                                        </p:tav>
                                      </p:tavLst>
                                    </p:anim>
                                    <p:anim calcmode="lin" valueType="num">
                                      <p:cBhvr>
                                        <p:cTn id="9" dur="500" fill="hold"/>
                                        <p:tgtEl>
                                          <p:spTgt spid="24"/>
                                        </p:tgtEl>
                                        <p:attrNameLst>
                                          <p:attrName>ppt_w</p:attrName>
                                        </p:attrNameLst>
                                      </p:cBhvr>
                                      <p:tavLst>
                                        <p:tav tm="0">
                                          <p:val>
                                            <p:strVal val="#ppt_w"/>
                                          </p:val>
                                        </p:tav>
                                        <p:tav tm="100000">
                                          <p:val>
                                            <p:strVal val="#ppt_w"/>
                                          </p:val>
                                        </p:tav>
                                      </p:tavLst>
                                    </p:anim>
                                    <p:anim calcmode="lin" valueType="num">
                                      <p:cBhvr>
                                        <p:cTn id="10" dur="500" fill="hold"/>
                                        <p:tgtEl>
                                          <p:spTgt spid="24"/>
                                        </p:tgtEl>
                                        <p:attrNameLst>
                                          <p:attrName>ppt_h</p:attrName>
                                        </p:attrNameLst>
                                      </p:cBhvr>
                                      <p:tavLst>
                                        <p:tav tm="0">
                                          <p:val>
                                            <p:fltVal val="0"/>
                                          </p:val>
                                        </p:tav>
                                        <p:tav tm="100000">
                                          <p:val>
                                            <p:strVal val="#ppt_h"/>
                                          </p:val>
                                        </p:tav>
                                      </p:tavLst>
                                    </p:anim>
                                  </p:childTnLst>
                                </p:cTn>
                              </p:par>
                              <p:par>
                                <p:cTn id="11" presetID="22" presetClass="entr" presetSubtype="4"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down)">
                                      <p:cBhvr>
                                        <p:cTn id="13" dur="650"/>
                                        <p:tgtEl>
                                          <p:spTgt spid="28"/>
                                        </p:tgtEl>
                                      </p:cBhvr>
                                    </p:animEffect>
                                  </p:childTnLst>
                                </p:cTn>
                              </p:par>
                            </p:childTnLst>
                          </p:cTn>
                        </p:par>
                        <p:par>
                          <p:cTn id="14" fill="hold">
                            <p:stCondLst>
                              <p:cond delay="500"/>
                            </p:stCondLst>
                            <p:childTnLst>
                              <p:par>
                                <p:cTn id="15" presetID="17" presetClass="entr" presetSubtype="1"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ppt_x</p:attrName>
                                        </p:attrNameLst>
                                      </p:cBhvr>
                                      <p:tavLst>
                                        <p:tav tm="0">
                                          <p:val>
                                            <p:strVal val="#ppt_x"/>
                                          </p:val>
                                        </p:tav>
                                        <p:tav tm="100000">
                                          <p:val>
                                            <p:strVal val="#ppt_x"/>
                                          </p:val>
                                        </p:tav>
                                      </p:tavLst>
                                    </p:anim>
                                    <p:anim calcmode="lin" valueType="num">
                                      <p:cBhvr>
                                        <p:cTn id="18" dur="500" fill="hold"/>
                                        <p:tgtEl>
                                          <p:spTgt spid="29"/>
                                        </p:tgtEl>
                                        <p:attrNameLst>
                                          <p:attrName>ppt_y</p:attrName>
                                        </p:attrNameLst>
                                      </p:cBhvr>
                                      <p:tavLst>
                                        <p:tav tm="0">
                                          <p:val>
                                            <p:strVal val="#ppt_y-#ppt_h/2"/>
                                          </p:val>
                                        </p:tav>
                                        <p:tav tm="100000">
                                          <p:val>
                                            <p:strVal val="#ppt_y"/>
                                          </p:val>
                                        </p:tav>
                                      </p:tavLst>
                                    </p:anim>
                                    <p:anim calcmode="lin" valueType="num">
                                      <p:cBhvr>
                                        <p:cTn id="19" dur="500" fill="hold"/>
                                        <p:tgtEl>
                                          <p:spTgt spid="29"/>
                                        </p:tgtEl>
                                        <p:attrNameLst>
                                          <p:attrName>ppt_w</p:attrName>
                                        </p:attrNameLst>
                                      </p:cBhvr>
                                      <p:tavLst>
                                        <p:tav tm="0">
                                          <p:val>
                                            <p:strVal val="#ppt_w"/>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childTnLst>
                                </p:cTn>
                              </p:par>
                              <p:par>
                                <p:cTn id="21" presetID="22" presetClass="entr" presetSubtype="4"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wipe(down)">
                                      <p:cBhvr>
                                        <p:cTn id="23" dur="6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9" name="组合 178"/>
          <p:cNvGrpSpPr/>
          <p:nvPr/>
        </p:nvGrpSpPr>
        <p:grpSpPr>
          <a:xfrm>
            <a:off x="4038959" y="762540"/>
            <a:ext cx="4114082" cy="791052"/>
            <a:chOff x="824071" y="1564267"/>
            <a:chExt cx="4114082" cy="791052"/>
          </a:xfrm>
        </p:grpSpPr>
        <p:sp>
          <p:nvSpPr>
            <p:cNvPr id="180" name="矩形: 圆角 179"/>
            <p:cNvSpPr/>
            <p:nvPr/>
          </p:nvSpPr>
          <p:spPr>
            <a:xfrm>
              <a:off x="824071" y="1740416"/>
              <a:ext cx="411408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矩形 180"/>
            <p:cNvSpPr/>
            <p:nvPr/>
          </p:nvSpPr>
          <p:spPr>
            <a:xfrm>
              <a:off x="1701522" y="1828091"/>
              <a:ext cx="3015569" cy="480131"/>
            </a:xfrm>
            <a:prstGeom prst="rect">
              <a:avLst/>
            </a:prstGeom>
          </p:spPr>
          <p:txBody>
            <a:bodyPr wrap="none">
              <a:spAutoFit/>
            </a:bodyPr>
            <a:lstStyle/>
            <a:p>
              <a:pPr>
                <a:lnSpc>
                  <a:spcPct val="90000"/>
                </a:lnSpc>
              </a:pPr>
              <a:r>
                <a:rPr lang="en-US" altLang="zh-CN" sz="2800" dirty="0">
                  <a:solidFill>
                    <a:schemeClr val="bg1"/>
                  </a:solidFill>
                  <a:latin typeface="+mj-lt"/>
                  <a:ea typeface="+mj-ea"/>
                </a:rPr>
                <a:t>Brewster &amp; Dragon</a:t>
              </a:r>
              <a:endParaRPr lang="en-US" altLang="zh-CN" sz="2800" dirty="0">
                <a:solidFill>
                  <a:schemeClr val="bg1"/>
                </a:solidFill>
                <a:latin typeface="+mj-lt"/>
                <a:ea typeface="+mj-ea"/>
              </a:endParaRPr>
            </a:p>
          </p:txBody>
        </p:sp>
        <p:pic>
          <p:nvPicPr>
            <p:cNvPr id="182" name="图片 181"/>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193" name="组合 192"/>
          <p:cNvGrpSpPr/>
          <p:nvPr/>
        </p:nvGrpSpPr>
        <p:grpSpPr>
          <a:xfrm>
            <a:off x="1326361" y="2061490"/>
            <a:ext cx="9539279" cy="1209248"/>
            <a:chOff x="1962782" y="3317604"/>
            <a:chExt cx="9539279" cy="1209248"/>
          </a:xfrm>
        </p:grpSpPr>
        <p:sp>
          <p:nvSpPr>
            <p:cNvPr id="194" name="矩形: 圆角 193"/>
            <p:cNvSpPr/>
            <p:nvPr/>
          </p:nvSpPr>
          <p:spPr>
            <a:xfrm>
              <a:off x="1962782" y="3317604"/>
              <a:ext cx="9539279" cy="120924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196422" y="3448669"/>
              <a:ext cx="9071998" cy="947119"/>
            </a:xfrm>
            <a:prstGeom prst="rect">
              <a:avLst/>
            </a:prstGeom>
          </p:spPr>
          <p:txBody>
            <a:bodyPr wrap="square">
              <a:spAutoFit/>
            </a:bodyPr>
            <a:lstStyle/>
            <a:p>
              <a:pPr indent="647700" fontAlgn="base">
                <a:lnSpc>
                  <a:spcPct val="120000"/>
                </a:lnSpc>
                <a:spcAft>
                  <a:spcPct val="0"/>
                </a:spcAft>
                <a:defRPr/>
              </a:pPr>
              <a:r>
                <a:rPr lang="zh-CN" altLang="en-US" sz="2400" dirty="0">
                  <a:latin typeface="+mj-lt"/>
                </a:rPr>
                <a:t>在</a:t>
              </a:r>
              <a:r>
                <a:rPr lang="en-US" altLang="zh-CN" sz="2400" dirty="0">
                  <a:latin typeface="+mj-lt"/>
                </a:rPr>
                <a:t>1857</a:t>
              </a:r>
              <a:r>
                <a:rPr lang="zh-CN" altLang="en-US" sz="2400" dirty="0">
                  <a:latin typeface="+mj-lt"/>
                </a:rPr>
                <a:t>年， </a:t>
              </a:r>
              <a:r>
                <a:rPr lang="en-US" altLang="zh-CN" sz="2400" dirty="0">
                  <a:latin typeface="+mj-lt"/>
                </a:rPr>
                <a:t>Brewster</a:t>
              </a:r>
              <a:r>
                <a:rPr lang="zh-CN" altLang="en-US" sz="2400" dirty="0">
                  <a:latin typeface="+mj-lt"/>
                </a:rPr>
                <a:t>提出将秘密消息隐藏“在大小不超过一个句号或小墨水点的空间里”的设想。</a:t>
              </a:r>
              <a:endParaRPr lang="zh-CN" altLang="en-US" sz="2400" dirty="0">
                <a:latin typeface="+mj-lt"/>
              </a:endParaRPr>
            </a:p>
          </p:txBody>
        </p:sp>
      </p:grpSp>
      <p:grpSp>
        <p:nvGrpSpPr>
          <p:cNvPr id="196" name="组合 195"/>
          <p:cNvGrpSpPr/>
          <p:nvPr/>
        </p:nvGrpSpPr>
        <p:grpSpPr>
          <a:xfrm>
            <a:off x="1326361" y="3761764"/>
            <a:ext cx="9539279" cy="2093912"/>
            <a:chOff x="1962782" y="3317604"/>
            <a:chExt cx="9539279" cy="2093912"/>
          </a:xfrm>
        </p:grpSpPr>
        <p:sp>
          <p:nvSpPr>
            <p:cNvPr id="197" name="矩形: 圆角 196"/>
            <p:cNvSpPr/>
            <p:nvPr/>
          </p:nvSpPr>
          <p:spPr>
            <a:xfrm>
              <a:off x="1962782" y="3317604"/>
              <a:ext cx="9539279" cy="2093912"/>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2196422" y="3447803"/>
              <a:ext cx="9071998" cy="1833515"/>
            </a:xfrm>
            <a:prstGeom prst="rect">
              <a:avLst/>
            </a:prstGeom>
          </p:spPr>
          <p:txBody>
            <a:bodyPr wrap="square">
              <a:spAutoFit/>
            </a:bodyPr>
            <a:lstStyle/>
            <a:p>
              <a:pPr indent="647700" fontAlgn="base">
                <a:lnSpc>
                  <a:spcPct val="120000"/>
                </a:lnSpc>
                <a:spcAft>
                  <a:spcPct val="0"/>
                </a:spcAft>
                <a:defRPr/>
              </a:pPr>
              <a:r>
                <a:rPr lang="zh-CN" altLang="en-US" sz="2400" dirty="0">
                  <a:latin typeface="+mj-lt"/>
                </a:rPr>
                <a:t>到</a:t>
              </a:r>
              <a:r>
                <a:rPr lang="en-US" altLang="zh-CN" sz="2400" dirty="0">
                  <a:latin typeface="+mj-lt"/>
                </a:rPr>
                <a:t>1860</a:t>
              </a:r>
              <a:r>
                <a:rPr lang="zh-CN" altLang="en-US" sz="2400" dirty="0">
                  <a:latin typeface="+mj-lt"/>
                </a:rPr>
                <a:t>年，制作微小图像的难题被一个叫 </a:t>
              </a:r>
              <a:r>
                <a:rPr lang="en-US" altLang="zh-CN" sz="2400" dirty="0">
                  <a:latin typeface="+mj-lt"/>
                </a:rPr>
                <a:t>Dragon</a:t>
              </a:r>
              <a:r>
                <a:rPr lang="zh-CN" altLang="en-US" sz="2400" dirty="0">
                  <a:latin typeface="+mj-lt"/>
                </a:rPr>
                <a:t>的法国摄影师解决了，很多消息就可以放在微缩胶片中，在</a:t>
              </a:r>
              <a:r>
                <a:rPr lang="en-US" altLang="zh-CN" sz="2400" dirty="0">
                  <a:latin typeface="+mj-lt"/>
                </a:rPr>
                <a:t>1870-1871</a:t>
              </a:r>
              <a:r>
                <a:rPr lang="zh-CN" altLang="en-US" sz="2400" dirty="0">
                  <a:latin typeface="+mj-lt"/>
                </a:rPr>
                <a:t>年弗朗格普鲁士战争期间，巴黎被围困时，印制在微缩胶片中的消息通过信鸽进行传递。</a:t>
              </a:r>
              <a:endParaRPr lang="zh-CN" altLang="en-US" sz="2400" dirty="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wipe(left)">
                                      <p:cBhvr>
                                        <p:cTn id="7" dur="500"/>
                                        <p:tgtEl>
                                          <p:spTgt spid="179"/>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3"/>
                                        </p:tgtEl>
                                        <p:attrNameLst>
                                          <p:attrName>style.visibility</p:attrName>
                                        </p:attrNameLst>
                                      </p:cBhvr>
                                      <p:to>
                                        <p:strVal val="visible"/>
                                      </p:to>
                                    </p:set>
                                    <p:animEffect transition="in" filter="barn(inVertical)">
                                      <p:cBhvr>
                                        <p:cTn id="11" dur="500"/>
                                        <p:tgtEl>
                                          <p:spTgt spid="193"/>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196"/>
                                        </p:tgtEl>
                                        <p:attrNameLst>
                                          <p:attrName>style.visibility</p:attrName>
                                        </p:attrNameLst>
                                      </p:cBhvr>
                                      <p:to>
                                        <p:strVal val="visible"/>
                                      </p:to>
                                    </p:set>
                                    <p:animEffect transition="in" filter="barn(inVertical)">
                                      <p:cBhvr>
                                        <p:cTn id="15"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9" name="组合 178"/>
          <p:cNvGrpSpPr/>
          <p:nvPr/>
        </p:nvGrpSpPr>
        <p:grpSpPr>
          <a:xfrm>
            <a:off x="4038959" y="762540"/>
            <a:ext cx="4114082" cy="791052"/>
            <a:chOff x="824071" y="1564267"/>
            <a:chExt cx="4114082" cy="791052"/>
          </a:xfrm>
        </p:grpSpPr>
        <p:sp>
          <p:nvSpPr>
            <p:cNvPr id="180" name="矩形: 圆角 179"/>
            <p:cNvSpPr/>
            <p:nvPr/>
          </p:nvSpPr>
          <p:spPr>
            <a:xfrm>
              <a:off x="824071" y="1740416"/>
              <a:ext cx="411408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矩形 180"/>
            <p:cNvSpPr/>
            <p:nvPr/>
          </p:nvSpPr>
          <p:spPr>
            <a:xfrm>
              <a:off x="1701522" y="1828091"/>
              <a:ext cx="3015569" cy="480131"/>
            </a:xfrm>
            <a:prstGeom prst="rect">
              <a:avLst/>
            </a:prstGeom>
          </p:spPr>
          <p:txBody>
            <a:bodyPr wrap="none">
              <a:spAutoFit/>
            </a:bodyPr>
            <a:lstStyle/>
            <a:p>
              <a:pPr>
                <a:lnSpc>
                  <a:spcPct val="90000"/>
                </a:lnSpc>
              </a:pPr>
              <a:r>
                <a:rPr lang="en-US" altLang="zh-CN" sz="2800" dirty="0">
                  <a:solidFill>
                    <a:schemeClr val="bg1"/>
                  </a:solidFill>
                  <a:latin typeface="+mj-lt"/>
                  <a:ea typeface="+mj-ea"/>
                </a:rPr>
                <a:t>Brewster &amp; Dragon</a:t>
              </a:r>
              <a:endParaRPr lang="en-US" altLang="zh-CN" sz="2800" dirty="0">
                <a:solidFill>
                  <a:schemeClr val="bg1"/>
                </a:solidFill>
                <a:latin typeface="+mj-lt"/>
                <a:ea typeface="+mj-ea"/>
              </a:endParaRPr>
            </a:p>
          </p:txBody>
        </p:sp>
        <p:pic>
          <p:nvPicPr>
            <p:cNvPr id="182" name="图片 181"/>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
        <p:nvSpPr>
          <p:cNvPr id="12" name="椭圆 11"/>
          <p:cNvSpPr/>
          <p:nvPr/>
        </p:nvSpPr>
        <p:spPr>
          <a:xfrm>
            <a:off x="593693" y="2223946"/>
            <a:ext cx="559858" cy="559858"/>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3" name="直接箭头连接符 12"/>
          <p:cNvCxnSpPr/>
          <p:nvPr/>
        </p:nvCxnSpPr>
        <p:spPr>
          <a:xfrm>
            <a:off x="1136291" y="2503875"/>
            <a:ext cx="375986"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4" name="atom_192635"/>
          <p:cNvSpPr>
            <a:spLocks noChangeAspect="1"/>
          </p:cNvSpPr>
          <p:nvPr/>
        </p:nvSpPr>
        <p:spPr bwMode="auto">
          <a:xfrm>
            <a:off x="721055" y="2341867"/>
            <a:ext cx="305132" cy="324016"/>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5" name="矩形 14"/>
          <p:cNvSpPr/>
          <p:nvPr/>
        </p:nvSpPr>
        <p:spPr>
          <a:xfrm>
            <a:off x="1595957" y="2242265"/>
            <a:ext cx="10197022" cy="523220"/>
          </a:xfrm>
          <a:prstGeom prst="rect">
            <a:avLst/>
          </a:prstGeom>
        </p:spPr>
        <p:txBody>
          <a:bodyPr wrap="none">
            <a:spAutoFit/>
          </a:bodyPr>
          <a:lstStyle/>
          <a:p>
            <a:pPr fontAlgn="base">
              <a:spcAft>
                <a:spcPct val="0"/>
              </a:spcAft>
              <a:defRPr/>
            </a:pPr>
            <a:r>
              <a:rPr lang="en-US" altLang="zh-CN" sz="2800" dirty="0" err="1">
                <a:solidFill>
                  <a:schemeClr val="tx1">
                    <a:lumMod val="85000"/>
                    <a:lumOff val="15000"/>
                  </a:schemeClr>
                </a:solidFill>
                <a:latin typeface="+mj-lt"/>
                <a:ea typeface="+mj-ea"/>
              </a:rPr>
              <a:t>Brester</a:t>
            </a:r>
            <a:r>
              <a:rPr lang="zh-CN" altLang="en-US" sz="2800" dirty="0">
                <a:solidFill>
                  <a:schemeClr val="tx1">
                    <a:lumMod val="85000"/>
                    <a:lumOff val="15000"/>
                  </a:schemeClr>
                </a:solidFill>
                <a:latin typeface="+mj-lt"/>
                <a:ea typeface="+mj-ea"/>
              </a:rPr>
              <a:t>的设想在第一次世界大战期间终于付诸实现，其做法是：</a:t>
            </a:r>
            <a:endParaRPr lang="zh-CN" altLang="en-US" sz="2800" dirty="0">
              <a:solidFill>
                <a:schemeClr val="tx1">
                  <a:lumMod val="85000"/>
                  <a:lumOff val="15000"/>
                </a:schemeClr>
              </a:solidFill>
              <a:latin typeface="+mj-lt"/>
              <a:ea typeface="+mj-ea"/>
            </a:endParaRPr>
          </a:p>
        </p:txBody>
      </p:sp>
      <p:grpSp>
        <p:nvGrpSpPr>
          <p:cNvPr id="18" name="组合 17"/>
          <p:cNvGrpSpPr/>
          <p:nvPr/>
        </p:nvGrpSpPr>
        <p:grpSpPr>
          <a:xfrm>
            <a:off x="1499287" y="3443616"/>
            <a:ext cx="9482351" cy="1532832"/>
            <a:chOff x="1076853" y="5080315"/>
            <a:chExt cx="5054600" cy="1865073"/>
          </a:xfrm>
        </p:grpSpPr>
        <p:cxnSp>
          <p:nvCxnSpPr>
            <p:cNvPr id="19" name="直接连接符 18"/>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0" name="矩形: 圆角 19"/>
            <p:cNvSpPr/>
            <p:nvPr/>
          </p:nvSpPr>
          <p:spPr>
            <a:xfrm>
              <a:off x="1076853" y="5228960"/>
              <a:ext cx="5054600" cy="1716428"/>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1" name="矩形 20"/>
          <p:cNvSpPr/>
          <p:nvPr/>
        </p:nvSpPr>
        <p:spPr>
          <a:xfrm>
            <a:off x="1661717" y="3823434"/>
            <a:ext cx="9157490" cy="949042"/>
          </a:xfrm>
          <a:prstGeom prst="rect">
            <a:avLst/>
          </a:prstGeom>
        </p:spPr>
        <p:txBody>
          <a:bodyPr wrap="square">
            <a:spAutoFit/>
          </a:bodyPr>
          <a:lstStyle/>
          <a:p>
            <a:pPr indent="647700" fontAlgn="base">
              <a:lnSpc>
                <a:spcPct val="120000"/>
              </a:lnSpc>
              <a:spcAft>
                <a:spcPct val="0"/>
              </a:spcAft>
            </a:pPr>
            <a:r>
              <a:rPr lang="zh-CN" altLang="en-US" sz="2400" dirty="0">
                <a:latin typeface="+mn-ea"/>
              </a:rPr>
              <a:t>先将间谍之间要传送的消息经过若干照相缩影后缩小到微粒状，然后粘贴在无关紧要的杂志等文字材料中的句号或逗号上。</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90"/>
                                          </p:val>
                                        </p:tav>
                                        <p:tav tm="100000">
                                          <p:val>
                                            <p:fltVal val="0"/>
                                          </p:val>
                                        </p:tav>
                                      </p:tavLst>
                                    </p:anim>
                                    <p:animEffect transition="in" filter="fade">
                                      <p:cBhvr>
                                        <p:cTn id="10" dur="500"/>
                                        <p:tgtEl>
                                          <p:spTgt spid="1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 calcmode="lin" valueType="num">
                                      <p:cBhvr>
                                        <p:cTn id="15" dur="500" fill="hold"/>
                                        <p:tgtEl>
                                          <p:spTgt spid="14"/>
                                        </p:tgtEl>
                                        <p:attrNameLst>
                                          <p:attrName>style.rotation</p:attrName>
                                        </p:attrNameLst>
                                      </p:cBhvr>
                                      <p:tavLst>
                                        <p:tav tm="0">
                                          <p:val>
                                            <p:fltVal val="90"/>
                                          </p:val>
                                        </p:tav>
                                        <p:tav tm="100000">
                                          <p:val>
                                            <p:fltVal val="0"/>
                                          </p:val>
                                        </p:tav>
                                      </p:tavLst>
                                    </p:anim>
                                    <p:animEffect transition="in" filter="fade">
                                      <p:cBhvr>
                                        <p:cTn id="16" dur="500"/>
                                        <p:tgtEl>
                                          <p:spTgt spid="14"/>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left)">
                                      <p:cBhvr>
                                        <p:cTn id="24" dur="500"/>
                                        <p:tgtEl>
                                          <p:spTgt spid="15"/>
                                        </p:tgtEl>
                                      </p:cBhvr>
                                    </p:animEffect>
                                  </p:childTnLst>
                                </p:cTn>
                              </p:par>
                            </p:childTnLst>
                          </p:cTn>
                        </p:par>
                        <p:par>
                          <p:cTn id="25" fill="hold">
                            <p:stCondLst>
                              <p:cond delay="1500"/>
                            </p:stCondLst>
                            <p:childTnLst>
                              <p:par>
                                <p:cTn id="26" presetID="17" presetClass="entr" presetSubtype="1"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ppt_x</p:attrName>
                                        </p:attrNameLst>
                                      </p:cBhvr>
                                      <p:tavLst>
                                        <p:tav tm="0">
                                          <p:val>
                                            <p:strVal val="#ppt_x"/>
                                          </p:val>
                                        </p:tav>
                                        <p:tav tm="100000">
                                          <p:val>
                                            <p:strVal val="#ppt_x"/>
                                          </p:val>
                                        </p:tav>
                                      </p:tavLst>
                                    </p:anim>
                                    <p:anim calcmode="lin" valueType="num">
                                      <p:cBhvr>
                                        <p:cTn id="29" dur="500" fill="hold"/>
                                        <p:tgtEl>
                                          <p:spTgt spid="18"/>
                                        </p:tgtEl>
                                        <p:attrNameLst>
                                          <p:attrName>ppt_y</p:attrName>
                                        </p:attrNameLst>
                                      </p:cBhvr>
                                      <p:tavLst>
                                        <p:tav tm="0">
                                          <p:val>
                                            <p:strVal val="#ppt_y-#ppt_h/2"/>
                                          </p:val>
                                        </p:tav>
                                        <p:tav tm="100000">
                                          <p:val>
                                            <p:strVal val="#ppt_y"/>
                                          </p:val>
                                        </p:tav>
                                      </p:tavLst>
                                    </p:anim>
                                    <p:anim calcmode="lin" valueType="num">
                                      <p:cBhvr>
                                        <p:cTn id="30" dur="500" fill="hold"/>
                                        <p:tgtEl>
                                          <p:spTgt spid="18"/>
                                        </p:tgtEl>
                                        <p:attrNameLst>
                                          <p:attrName>ppt_w</p:attrName>
                                        </p:attrNameLst>
                                      </p:cBhvr>
                                      <p:tavLst>
                                        <p:tav tm="0">
                                          <p:val>
                                            <p:strVal val="#ppt_w"/>
                                          </p:val>
                                        </p:tav>
                                        <p:tav tm="100000">
                                          <p:val>
                                            <p:strVal val="#ppt_w"/>
                                          </p:val>
                                        </p:tav>
                                      </p:tavLst>
                                    </p:anim>
                                    <p:anim calcmode="lin" valueType="num">
                                      <p:cBhvr>
                                        <p:cTn id="31" dur="500" fill="hold"/>
                                        <p:tgtEl>
                                          <p:spTgt spid="18"/>
                                        </p:tgtEl>
                                        <p:attrNameLst>
                                          <p:attrName>ppt_h</p:attrName>
                                        </p:attrNameLst>
                                      </p:cBhvr>
                                      <p:tavLst>
                                        <p:tav tm="0">
                                          <p:val>
                                            <p:fltVal val="0"/>
                                          </p:val>
                                        </p:tav>
                                        <p:tav tm="100000">
                                          <p:val>
                                            <p:strVal val="#ppt_h"/>
                                          </p:val>
                                        </p:tav>
                                      </p:tavLst>
                                    </p:anim>
                                  </p:childTnLst>
                                </p:cTn>
                              </p:par>
                              <p:par>
                                <p:cTn id="32" presetID="22" presetClass="entr" presetSubtype="4"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wipe(down)">
                                      <p:cBhvr>
                                        <p:cTn id="34" dur="6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stretch>
            <a:fillRect/>
          </a:stretch>
        </p:blipFill>
        <p:spPr>
          <a:xfrm>
            <a:off x="1848638" y="2095968"/>
            <a:ext cx="3409896" cy="39893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7" name="组合 16"/>
          <p:cNvGrpSpPr/>
          <p:nvPr/>
        </p:nvGrpSpPr>
        <p:grpSpPr>
          <a:xfrm>
            <a:off x="4038959" y="762540"/>
            <a:ext cx="4114082" cy="791052"/>
            <a:chOff x="824071" y="1564267"/>
            <a:chExt cx="4114082" cy="791052"/>
          </a:xfrm>
        </p:grpSpPr>
        <p:sp>
          <p:nvSpPr>
            <p:cNvPr id="22" name="矩形: 圆角 21"/>
            <p:cNvSpPr/>
            <p:nvPr/>
          </p:nvSpPr>
          <p:spPr>
            <a:xfrm>
              <a:off x="824071" y="1740416"/>
              <a:ext cx="411408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2215096" y="1828091"/>
              <a:ext cx="1620957" cy="480131"/>
            </a:xfrm>
            <a:prstGeom prst="rect">
              <a:avLst/>
            </a:prstGeom>
          </p:spPr>
          <p:txBody>
            <a:bodyPr wrap="none">
              <a:spAutoFit/>
            </a:bodyPr>
            <a:lstStyle/>
            <a:p>
              <a:pPr>
                <a:lnSpc>
                  <a:spcPct val="90000"/>
                </a:lnSpc>
              </a:pPr>
              <a:r>
                <a:rPr lang="zh-CN" altLang="en-US" sz="2800" dirty="0">
                  <a:solidFill>
                    <a:schemeClr val="bg1"/>
                  </a:solidFill>
                  <a:latin typeface="+mj-lt"/>
                  <a:ea typeface="+mj-ea"/>
                </a:rPr>
                <a:t>微缩胶片</a:t>
              </a:r>
              <a:endParaRPr lang="zh-CN" altLang="en-US" sz="2800" dirty="0">
                <a:solidFill>
                  <a:schemeClr val="bg1"/>
                </a:solidFill>
                <a:latin typeface="+mj-lt"/>
                <a:ea typeface="+mj-ea"/>
              </a:endParaRPr>
            </a:p>
          </p:txBody>
        </p:sp>
        <p:pic>
          <p:nvPicPr>
            <p:cNvPr id="24" name="图片 23"/>
            <p:cNvPicPr>
              <a:picLocks noChangeAspect="1"/>
            </p:cNvPicPr>
            <p:nvPr/>
          </p:nvPicPr>
          <p:blipFill>
            <a:blip r:embed="rId2"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40" name="组合 39"/>
          <p:cNvGrpSpPr/>
          <p:nvPr/>
        </p:nvGrpSpPr>
        <p:grpSpPr>
          <a:xfrm>
            <a:off x="6927584" y="2608490"/>
            <a:ext cx="3385044" cy="950418"/>
            <a:chOff x="2449255" y="2284640"/>
            <a:chExt cx="3385044" cy="950418"/>
          </a:xfrm>
        </p:grpSpPr>
        <p:sp>
          <p:nvSpPr>
            <p:cNvPr id="41" name="矩形: 圆角 40"/>
            <p:cNvSpPr/>
            <p:nvPr/>
          </p:nvSpPr>
          <p:spPr>
            <a:xfrm>
              <a:off x="2449255" y="2284640"/>
              <a:ext cx="3385044"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2" name="矩形 41"/>
            <p:cNvSpPr/>
            <p:nvPr/>
          </p:nvSpPr>
          <p:spPr>
            <a:xfrm>
              <a:off x="3249474" y="2421959"/>
              <a:ext cx="1415772" cy="588944"/>
            </a:xfrm>
            <a:prstGeom prst="rect">
              <a:avLst/>
            </a:prstGeom>
          </p:spPr>
          <p:txBody>
            <a:bodyPr wrap="none">
              <a:spAutoFit/>
            </a:bodyPr>
            <a:lstStyle/>
            <a:p>
              <a:pPr fontAlgn="base">
                <a:lnSpc>
                  <a:spcPct val="150000"/>
                </a:lnSpc>
                <a:spcAft>
                  <a:spcPct val="0"/>
                </a:spcAft>
                <a:defRPr/>
              </a:pPr>
              <a:r>
                <a:rPr lang="zh-CN" altLang="en-US" sz="2400" dirty="0">
                  <a:latin typeface="+mn-ea"/>
                </a:rPr>
                <a:t>缩拍图片</a:t>
              </a:r>
              <a:endParaRPr lang="zh-CN" altLang="en-US" sz="2400" dirty="0">
                <a:latin typeface="+mn-ea"/>
              </a:endParaRPr>
            </a:p>
          </p:txBody>
        </p:sp>
      </p:grpSp>
      <p:grpSp>
        <p:nvGrpSpPr>
          <p:cNvPr id="43" name="组合 42"/>
          <p:cNvGrpSpPr/>
          <p:nvPr/>
        </p:nvGrpSpPr>
        <p:grpSpPr>
          <a:xfrm>
            <a:off x="6071189" y="2419818"/>
            <a:ext cx="1341632" cy="1341632"/>
            <a:chOff x="1882937" y="2051686"/>
            <a:chExt cx="1438016" cy="1438016"/>
          </a:xfrm>
        </p:grpSpPr>
        <p:sp>
          <p:nvSpPr>
            <p:cNvPr id="44" name="椭圆 43"/>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45" name="矩形 44"/>
            <p:cNvSpPr/>
            <p:nvPr/>
          </p:nvSpPr>
          <p:spPr>
            <a:xfrm>
              <a:off x="2176062" y="2330722"/>
              <a:ext cx="857707" cy="890697"/>
            </a:xfrm>
            <a:prstGeom prst="rect">
              <a:avLst/>
            </a:prstGeom>
          </p:spPr>
          <p:txBody>
            <a:bodyPr wrap="none">
              <a:spAutoFit/>
            </a:bodyPr>
            <a:lstStyle/>
            <a:p>
              <a:r>
                <a:rPr lang="zh-CN" altLang="en-US" sz="2400" dirty="0">
                  <a:solidFill>
                    <a:schemeClr val="bg1"/>
                  </a:solidFill>
                  <a:effectLst>
                    <a:outerShdw blurRad="38100" dist="38100" dir="2700000" algn="tl">
                      <a:srgbClr val="000000">
                        <a:alpha val="43137"/>
                      </a:srgbClr>
                    </a:outerShdw>
                  </a:effectLst>
                  <a:latin typeface="+mn-ea"/>
                </a:rPr>
                <a:t>主要</a:t>
              </a:r>
              <a:endParaRPr lang="en-US" altLang="zh-CN" sz="2400" dirty="0">
                <a:solidFill>
                  <a:schemeClr val="bg1"/>
                </a:solidFill>
                <a:effectLst>
                  <a:outerShdw blurRad="38100" dist="38100" dir="2700000" algn="tl">
                    <a:srgbClr val="000000">
                      <a:alpha val="43137"/>
                    </a:srgbClr>
                  </a:outerShdw>
                </a:effectLst>
                <a:latin typeface="+mn-ea"/>
              </a:endParaRPr>
            </a:p>
            <a:p>
              <a:r>
                <a:rPr lang="zh-CN" altLang="en-US" sz="2400" dirty="0">
                  <a:solidFill>
                    <a:schemeClr val="bg1"/>
                  </a:solidFill>
                  <a:effectLst>
                    <a:outerShdw blurRad="38100" dist="38100" dir="2700000" algn="tl">
                      <a:srgbClr val="000000">
                        <a:alpha val="43137"/>
                      </a:srgbClr>
                    </a:outerShdw>
                  </a:effectLst>
                  <a:latin typeface="+mn-ea"/>
                </a:rPr>
                <a:t>思想</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46" name="组合 45"/>
          <p:cNvGrpSpPr/>
          <p:nvPr/>
        </p:nvGrpSpPr>
        <p:grpSpPr>
          <a:xfrm>
            <a:off x="5663773" y="4198812"/>
            <a:ext cx="5137577" cy="554008"/>
            <a:chOff x="1962782" y="3317604"/>
            <a:chExt cx="4241439" cy="554008"/>
          </a:xfrm>
        </p:grpSpPr>
        <p:sp>
          <p:nvSpPr>
            <p:cNvPr id="47" name="矩形: 圆角 46"/>
            <p:cNvSpPr/>
            <p:nvPr/>
          </p:nvSpPr>
          <p:spPr>
            <a:xfrm>
              <a:off x="1962782" y="3317604"/>
              <a:ext cx="424143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2429164" y="3384550"/>
              <a:ext cx="3308673" cy="461665"/>
            </a:xfrm>
            <a:prstGeom prst="rect">
              <a:avLst/>
            </a:prstGeom>
          </p:spPr>
          <p:txBody>
            <a:bodyPr wrap="square">
              <a:spAutoFit/>
            </a:bodyPr>
            <a:lstStyle/>
            <a:p>
              <a:pPr algn="ctr" fontAlgn="base">
                <a:spcAft>
                  <a:spcPct val="0"/>
                </a:spcAft>
                <a:defRPr/>
              </a:pPr>
              <a:r>
                <a:rPr lang="zh-CN" altLang="en-US" sz="2400" dirty="0">
                  <a:latin typeface="+mn-ea"/>
                </a:rPr>
                <a:t>左图展示其宏观效果。</a:t>
              </a:r>
              <a:endParaRPr lang="zh-CN" altLang="en-US" sz="2400" dirty="0">
                <a:latin typeface="+mn-ea"/>
              </a:endParaRPr>
            </a:p>
          </p:txBody>
        </p:sp>
      </p:grpSp>
      <p:grpSp>
        <p:nvGrpSpPr>
          <p:cNvPr id="49" name="组合 48"/>
          <p:cNvGrpSpPr/>
          <p:nvPr/>
        </p:nvGrpSpPr>
        <p:grpSpPr>
          <a:xfrm>
            <a:off x="5529633" y="5113212"/>
            <a:ext cx="5462538" cy="554008"/>
            <a:chOff x="1828642" y="3317604"/>
            <a:chExt cx="4509718" cy="554008"/>
          </a:xfrm>
        </p:grpSpPr>
        <p:sp>
          <p:nvSpPr>
            <p:cNvPr id="50" name="矩形: 圆角 49"/>
            <p:cNvSpPr/>
            <p:nvPr/>
          </p:nvSpPr>
          <p:spPr>
            <a:xfrm>
              <a:off x="1962782" y="3317604"/>
              <a:ext cx="424143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1828642" y="3384550"/>
              <a:ext cx="4509718" cy="461665"/>
            </a:xfrm>
            <a:prstGeom prst="rect">
              <a:avLst/>
            </a:prstGeom>
          </p:spPr>
          <p:txBody>
            <a:bodyPr wrap="square">
              <a:spAutoFit/>
            </a:bodyPr>
            <a:lstStyle/>
            <a:p>
              <a:pPr algn="ctr" fontAlgn="base">
                <a:spcAft>
                  <a:spcPct val="0"/>
                </a:spcAft>
                <a:defRPr/>
              </a:pPr>
              <a:r>
                <a:rPr lang="zh-CN" altLang="en-US" sz="2400" dirty="0">
                  <a:latin typeface="+mn-ea"/>
                </a:rPr>
                <a:t>小布什头像由若干士兵头像组成。</a:t>
              </a:r>
              <a:endParaRPr lang="zh-CN" altLang="en-US" sz="2400" dirty="0">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p:cTn id="11" dur="500" fill="hold"/>
                                        <p:tgtEl>
                                          <p:spTgt spid="16"/>
                                        </p:tgtEl>
                                        <p:attrNameLst>
                                          <p:attrName>ppt_w</p:attrName>
                                        </p:attrNameLst>
                                      </p:cBhvr>
                                      <p:tavLst>
                                        <p:tav tm="0">
                                          <p:val>
                                            <p:fltVal val="0"/>
                                          </p:val>
                                        </p:tav>
                                        <p:tav tm="100000">
                                          <p:val>
                                            <p:strVal val="#ppt_w"/>
                                          </p:val>
                                        </p:tav>
                                      </p:tavLst>
                                    </p:anim>
                                    <p:anim calcmode="lin" valueType="num">
                                      <p:cBhvr>
                                        <p:cTn id="12" dur="500" fill="hold"/>
                                        <p:tgtEl>
                                          <p:spTgt spid="16"/>
                                        </p:tgtEl>
                                        <p:attrNameLst>
                                          <p:attrName>ppt_h</p:attrName>
                                        </p:attrNameLst>
                                      </p:cBhvr>
                                      <p:tavLst>
                                        <p:tav tm="0">
                                          <p:val>
                                            <p:fltVal val="0"/>
                                          </p:val>
                                        </p:tav>
                                        <p:tav tm="100000">
                                          <p:val>
                                            <p:strVal val="#ppt_h"/>
                                          </p:val>
                                        </p:tav>
                                      </p:tavLst>
                                    </p:anim>
                                    <p:animEffect transition="in" filter="fade">
                                      <p:cBhvr>
                                        <p:cTn id="13" dur="500"/>
                                        <p:tgtEl>
                                          <p:spTgt spid="16"/>
                                        </p:tgtEl>
                                      </p:cBhvr>
                                    </p:animEffect>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wheel(1)">
                                      <p:cBhvr>
                                        <p:cTn id="17" dur="650"/>
                                        <p:tgtEl>
                                          <p:spTgt spid="43"/>
                                        </p:tgtEl>
                                      </p:cBhvr>
                                    </p:animEffect>
                                  </p:childTnLst>
                                </p:cTn>
                              </p:par>
                              <p:par>
                                <p:cTn id="18" presetID="22" presetClass="entr" presetSubtype="8" fill="hold" nodeType="with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wipe(left)">
                                      <p:cBhvr>
                                        <p:cTn id="20" dur="500"/>
                                        <p:tgtEl>
                                          <p:spTgt spid="40"/>
                                        </p:tgtEl>
                                      </p:cBhvr>
                                    </p:animEffect>
                                  </p:childTnLst>
                                </p:cTn>
                              </p:par>
                            </p:childTnLst>
                          </p:cTn>
                        </p:par>
                        <p:par>
                          <p:cTn id="21" fill="hold">
                            <p:stCondLst>
                              <p:cond delay="2000"/>
                            </p:stCondLst>
                            <p:childTnLst>
                              <p:par>
                                <p:cTn id="22" presetID="16" presetClass="entr" presetSubtype="21"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barn(inVertical)">
                                      <p:cBhvr>
                                        <p:cTn id="24" dur="500"/>
                                        <p:tgtEl>
                                          <p:spTgt spid="46"/>
                                        </p:tgtEl>
                                      </p:cBhvr>
                                    </p:animEffect>
                                  </p:childTnLst>
                                </p:cTn>
                              </p:par>
                            </p:childTnLst>
                          </p:cTn>
                        </p:par>
                        <p:par>
                          <p:cTn id="25" fill="hold">
                            <p:stCondLst>
                              <p:cond delay="2500"/>
                            </p:stCondLst>
                            <p:childTnLst>
                              <p:par>
                                <p:cTn id="26" presetID="16" presetClass="entr" presetSubtype="21" fill="hold" nodeType="after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barn(inVertical)">
                                      <p:cBhvr>
                                        <p:cTn id="28"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074651" cy="840284"/>
            <a:chOff x="3135993" y="1051060"/>
            <a:chExt cx="4074651" cy="840284"/>
          </a:xfrm>
        </p:grpSpPr>
        <p:sp>
          <p:nvSpPr>
            <p:cNvPr id="20" name="矩形: 圆角 19"/>
            <p:cNvSpPr/>
            <p:nvPr/>
          </p:nvSpPr>
          <p:spPr>
            <a:xfrm>
              <a:off x="3839426" y="1280937"/>
              <a:ext cx="33712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015911" y="1333399"/>
              <a:ext cx="3057247"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化学方法的隐写术</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6</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1419126" y="1805652"/>
            <a:ext cx="7279557" cy="523220"/>
          </a:xfrm>
          <a:prstGeom prst="rect">
            <a:avLst/>
          </a:prstGeom>
        </p:spPr>
        <p:txBody>
          <a:bodyPr wrap="none">
            <a:spAutoFit/>
          </a:bodyPr>
          <a:lstStyle/>
          <a:p>
            <a:pPr fontAlgn="base">
              <a:spcAft>
                <a:spcPct val="0"/>
              </a:spcAft>
              <a:defRPr/>
            </a:pPr>
            <a:r>
              <a:rPr lang="zh-CN" altLang="en-US" sz="2800" b="1" dirty="0">
                <a:latin typeface="+mn-ea"/>
              </a:rPr>
              <a:t> 密写用于情报和通信联络也有着悠久历史。</a:t>
            </a:r>
            <a:endParaRPr lang="zh-CN" altLang="en-US" sz="2800" b="1" dirty="0">
              <a:latin typeface="+mn-ea"/>
            </a:endParaRPr>
          </a:p>
        </p:txBody>
      </p:sp>
      <p:grpSp>
        <p:nvGrpSpPr>
          <p:cNvPr id="11" name="组合 10"/>
          <p:cNvGrpSpPr/>
          <p:nvPr/>
        </p:nvGrpSpPr>
        <p:grpSpPr>
          <a:xfrm>
            <a:off x="2354004" y="2825977"/>
            <a:ext cx="8316147" cy="1013675"/>
            <a:chOff x="2449254" y="2253011"/>
            <a:chExt cx="8316147" cy="1013675"/>
          </a:xfrm>
        </p:grpSpPr>
        <p:sp>
          <p:nvSpPr>
            <p:cNvPr id="12" name="矩形: 圆角 11"/>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3" name="矩形 12"/>
            <p:cNvSpPr/>
            <p:nvPr/>
          </p:nvSpPr>
          <p:spPr>
            <a:xfrm>
              <a:off x="3067679" y="2253011"/>
              <a:ext cx="7640571" cy="1013675"/>
            </a:xfrm>
            <a:prstGeom prst="rect">
              <a:avLst/>
            </a:prstGeom>
          </p:spPr>
          <p:txBody>
            <a:bodyPr wrap="square">
              <a:spAutoFit/>
            </a:bodyPr>
            <a:lstStyle/>
            <a:p>
              <a:pPr fontAlgn="base">
                <a:lnSpc>
                  <a:spcPct val="130000"/>
                </a:lnSpc>
                <a:spcAft>
                  <a:spcPct val="0"/>
                </a:spcAft>
                <a:defRPr/>
              </a:pPr>
              <a:r>
                <a:rPr lang="zh-CN" altLang="en-US" sz="2400" dirty="0">
                  <a:latin typeface="+mn-ea"/>
                </a:rPr>
                <a:t>利用某些化合物对纸张、布料、塑料等有“潜隐”功能的载体进行书写的一种技术。</a:t>
              </a:r>
              <a:endParaRPr lang="zh-CN" altLang="en-US" sz="2400" dirty="0">
                <a:latin typeface="+mn-ea"/>
              </a:endParaRPr>
            </a:p>
          </p:txBody>
        </p:sp>
      </p:grpSp>
      <p:grpSp>
        <p:nvGrpSpPr>
          <p:cNvPr id="14" name="组合 13"/>
          <p:cNvGrpSpPr/>
          <p:nvPr/>
        </p:nvGrpSpPr>
        <p:grpSpPr>
          <a:xfrm>
            <a:off x="1497610" y="2668934"/>
            <a:ext cx="1341632" cy="1341632"/>
            <a:chOff x="1882937" y="2051686"/>
            <a:chExt cx="1438016" cy="1438016"/>
          </a:xfrm>
        </p:grpSpPr>
        <p:sp>
          <p:nvSpPr>
            <p:cNvPr id="15" name="椭圆 14"/>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6" name="矩形 15"/>
            <p:cNvSpPr/>
            <p:nvPr/>
          </p:nvSpPr>
          <p:spPr>
            <a:xfrm>
              <a:off x="2110772" y="2495666"/>
              <a:ext cx="988289" cy="560809"/>
            </a:xfrm>
            <a:prstGeom prst="rect">
              <a:avLst/>
            </a:prstGeom>
          </p:spPr>
          <p:txBody>
            <a:bodyPr wrap="none" anchor="ctr">
              <a:spAutoFit/>
            </a:bodyPr>
            <a:lstStyle/>
            <a:p>
              <a:pPr algn="ctr"/>
              <a:r>
                <a:rPr lang="zh-CN" altLang="en-US" sz="2800" b="1" dirty="0">
                  <a:solidFill>
                    <a:schemeClr val="bg1"/>
                  </a:solidFill>
                  <a:effectLst>
                    <a:outerShdw blurRad="38100" dist="38100" dir="2700000" algn="tl">
                      <a:srgbClr val="000000">
                        <a:alpha val="43137"/>
                      </a:srgbClr>
                    </a:outerShdw>
                  </a:effectLst>
                  <a:latin typeface="+mn-ea"/>
                </a:rPr>
                <a:t>原理</a:t>
              </a:r>
              <a:endParaRPr lang="zh-CN" altLang="en-US" sz="2800" b="1" dirty="0">
                <a:solidFill>
                  <a:schemeClr val="bg1"/>
                </a:solidFill>
                <a:effectLst>
                  <a:outerShdw blurRad="38100" dist="38100" dir="2700000" algn="tl">
                    <a:srgbClr val="000000">
                      <a:alpha val="43137"/>
                    </a:srgbClr>
                  </a:outerShdw>
                </a:effectLst>
              </a:endParaRPr>
            </a:p>
          </p:txBody>
        </p:sp>
      </p:grpSp>
      <p:grpSp>
        <p:nvGrpSpPr>
          <p:cNvPr id="21" name="组合 20"/>
          <p:cNvGrpSpPr/>
          <p:nvPr/>
        </p:nvGrpSpPr>
        <p:grpSpPr>
          <a:xfrm>
            <a:off x="2354004" y="4511664"/>
            <a:ext cx="8316147" cy="1347094"/>
            <a:chOff x="2449254" y="2053091"/>
            <a:chExt cx="8316147" cy="1347094"/>
          </a:xfrm>
        </p:grpSpPr>
        <p:sp>
          <p:nvSpPr>
            <p:cNvPr id="23" name="矩形: 圆角 22"/>
            <p:cNvSpPr/>
            <p:nvPr/>
          </p:nvSpPr>
          <p:spPr>
            <a:xfrm>
              <a:off x="2449254" y="2053091"/>
              <a:ext cx="8316147" cy="1347094"/>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4" name="矩形 23"/>
            <p:cNvSpPr/>
            <p:nvPr/>
          </p:nvSpPr>
          <p:spPr>
            <a:xfrm>
              <a:off x="3067679" y="2061007"/>
              <a:ext cx="7640571" cy="1331262"/>
            </a:xfrm>
            <a:prstGeom prst="rect">
              <a:avLst/>
            </a:prstGeom>
          </p:spPr>
          <p:txBody>
            <a:bodyPr wrap="square">
              <a:spAutoFit/>
            </a:bodyPr>
            <a:lstStyle/>
            <a:p>
              <a:pPr fontAlgn="base">
                <a:lnSpc>
                  <a:spcPct val="114000"/>
                </a:lnSpc>
                <a:spcAft>
                  <a:spcPct val="0"/>
                </a:spcAft>
                <a:defRPr/>
              </a:pPr>
              <a:r>
                <a:rPr lang="zh-CN" altLang="en-US" sz="2400" dirty="0">
                  <a:latin typeface="+mn-ea"/>
                </a:rPr>
                <a:t>用这些化学物质书写，肉眼看不见，只有用其他适宜的化合物或通过某种光、电、热、汽等物理方法才能显示出书写信息。</a:t>
              </a:r>
              <a:endParaRPr lang="zh-CN" altLang="en-US" sz="2400" dirty="0">
                <a:latin typeface="+mn-ea"/>
              </a:endParaRPr>
            </a:p>
          </p:txBody>
        </p:sp>
      </p:grpSp>
      <p:grpSp>
        <p:nvGrpSpPr>
          <p:cNvPr id="25" name="组合 24"/>
          <p:cNvGrpSpPr/>
          <p:nvPr/>
        </p:nvGrpSpPr>
        <p:grpSpPr>
          <a:xfrm>
            <a:off x="1497610" y="4514395"/>
            <a:ext cx="1341632" cy="1341632"/>
            <a:chOff x="1882937" y="2051686"/>
            <a:chExt cx="1438016" cy="1438016"/>
          </a:xfrm>
        </p:grpSpPr>
        <p:sp>
          <p:nvSpPr>
            <p:cNvPr id="26" name="椭圆 25"/>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8" name="矩形 27"/>
            <p:cNvSpPr/>
            <p:nvPr/>
          </p:nvSpPr>
          <p:spPr>
            <a:xfrm>
              <a:off x="2110772" y="2264745"/>
              <a:ext cx="988288" cy="1022651"/>
            </a:xfrm>
            <a:prstGeom prst="rect">
              <a:avLst/>
            </a:prstGeom>
          </p:spPr>
          <p:txBody>
            <a:bodyPr wrap="none" anchor="ctr">
              <a:spAutoFit/>
            </a:bodyPr>
            <a:lstStyle/>
            <a:p>
              <a:pPr algn="ctr"/>
              <a:r>
                <a:rPr lang="zh-CN" altLang="en-US" sz="2800" b="1" dirty="0">
                  <a:solidFill>
                    <a:schemeClr val="bg1"/>
                  </a:solidFill>
                  <a:effectLst>
                    <a:outerShdw blurRad="38100" dist="38100" dir="2700000" algn="tl">
                      <a:srgbClr val="000000">
                        <a:alpha val="43137"/>
                      </a:srgbClr>
                    </a:outerShdw>
                  </a:effectLst>
                  <a:latin typeface="+mn-ea"/>
                </a:rPr>
                <a:t>显影</a:t>
              </a:r>
              <a:endParaRPr lang="en-US" altLang="zh-CN" sz="2800" b="1" dirty="0">
                <a:solidFill>
                  <a:schemeClr val="bg1"/>
                </a:solidFill>
                <a:effectLst>
                  <a:outerShdw blurRad="38100" dist="38100" dir="2700000" algn="tl">
                    <a:srgbClr val="000000">
                      <a:alpha val="43137"/>
                    </a:srgbClr>
                  </a:outerShdw>
                </a:effectLst>
                <a:latin typeface="+mn-ea"/>
              </a:endParaRPr>
            </a:p>
            <a:p>
              <a:pPr algn="ctr"/>
              <a:r>
                <a:rPr lang="zh-CN" altLang="en-US" sz="2800" b="1" dirty="0">
                  <a:solidFill>
                    <a:schemeClr val="bg1"/>
                  </a:solidFill>
                  <a:effectLst>
                    <a:outerShdw blurRad="38100" dist="38100" dir="2700000" algn="tl">
                      <a:srgbClr val="000000">
                        <a:alpha val="43137"/>
                      </a:srgbClr>
                    </a:outerShdw>
                  </a:effectLst>
                  <a:latin typeface="+mn-ea"/>
                </a:rPr>
                <a:t>方法</a:t>
              </a:r>
              <a:endParaRPr lang="zh-CN" altLang="en-US" sz="2800" b="1" dirty="0">
                <a:solidFill>
                  <a:schemeClr val="bg1"/>
                </a:solidFill>
                <a:effectLst>
                  <a:outerShdw blurRad="38100" dist="38100" dir="2700000" algn="tl">
                    <a:srgbClr val="000000">
                      <a:alpha val="43137"/>
                    </a:srgbClr>
                  </a:out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heel(1)">
                                      <p:cBhvr>
                                        <p:cTn id="18" dur="650"/>
                                        <p:tgtEl>
                                          <p:spTgt spid="14"/>
                                        </p:tgtEl>
                                      </p:cBhvr>
                                    </p:animEffect>
                                  </p:childTnLst>
                                </p:cTn>
                              </p:par>
                              <p:par>
                                <p:cTn id="19" presetID="22" presetClass="entr" presetSubtype="8"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childTnLst>
                          </p:cTn>
                        </p:par>
                        <p:par>
                          <p:cTn id="22" fill="hold">
                            <p:stCondLst>
                              <p:cond delay="2000"/>
                            </p:stCondLst>
                            <p:childTnLst>
                              <p:par>
                                <p:cTn id="23" presetID="21" presetClass="entr" presetSubtype="1" fill="hold"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wheel(1)">
                                      <p:cBhvr>
                                        <p:cTn id="25" dur="650"/>
                                        <p:tgtEl>
                                          <p:spTgt spid="25"/>
                                        </p:tgtEl>
                                      </p:cBhvr>
                                    </p:animEffect>
                                  </p:childTnLst>
                                </p:cTn>
                              </p:par>
                              <p:par>
                                <p:cTn id="26" presetID="22" presetClass="entr" presetSubtype="8"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left)">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074651" cy="840284"/>
            <a:chOff x="3135993" y="1051060"/>
            <a:chExt cx="4074651" cy="840284"/>
          </a:xfrm>
        </p:grpSpPr>
        <p:sp>
          <p:nvSpPr>
            <p:cNvPr id="20" name="矩形: 圆角 19"/>
            <p:cNvSpPr/>
            <p:nvPr/>
          </p:nvSpPr>
          <p:spPr>
            <a:xfrm>
              <a:off x="3839426" y="1280937"/>
              <a:ext cx="33712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015911" y="1333399"/>
              <a:ext cx="3057247"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化学方法的隐写术</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6</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1419126" y="1805652"/>
            <a:ext cx="7279557" cy="523220"/>
          </a:xfrm>
          <a:prstGeom prst="rect">
            <a:avLst/>
          </a:prstGeom>
        </p:spPr>
        <p:txBody>
          <a:bodyPr wrap="none">
            <a:spAutoFit/>
          </a:bodyPr>
          <a:lstStyle/>
          <a:p>
            <a:pPr fontAlgn="base">
              <a:spcAft>
                <a:spcPct val="0"/>
              </a:spcAft>
              <a:defRPr/>
            </a:pPr>
            <a:r>
              <a:rPr lang="zh-CN" altLang="en-US" sz="2800" b="1" dirty="0">
                <a:latin typeface="+mn-ea"/>
              </a:rPr>
              <a:t> 密写用于情报和通信联络也有着悠久历史。</a:t>
            </a:r>
            <a:endParaRPr lang="zh-CN" altLang="en-US" sz="2800" b="1" dirty="0">
              <a:latin typeface="+mn-ea"/>
            </a:endParaRPr>
          </a:p>
        </p:txBody>
      </p:sp>
      <p:grpSp>
        <p:nvGrpSpPr>
          <p:cNvPr id="21" name="组合 20"/>
          <p:cNvGrpSpPr/>
          <p:nvPr/>
        </p:nvGrpSpPr>
        <p:grpSpPr>
          <a:xfrm>
            <a:off x="2354004" y="2893878"/>
            <a:ext cx="8316147" cy="2574937"/>
            <a:chOff x="2449254" y="2053090"/>
            <a:chExt cx="8316147" cy="2574937"/>
          </a:xfrm>
        </p:grpSpPr>
        <p:sp>
          <p:nvSpPr>
            <p:cNvPr id="23" name="矩形: 圆角 22"/>
            <p:cNvSpPr/>
            <p:nvPr/>
          </p:nvSpPr>
          <p:spPr>
            <a:xfrm>
              <a:off x="2449254" y="2053090"/>
              <a:ext cx="8316147" cy="2574937"/>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4" name="矩形 23"/>
            <p:cNvSpPr/>
            <p:nvPr/>
          </p:nvSpPr>
          <p:spPr>
            <a:xfrm>
              <a:off x="3067680" y="2201684"/>
              <a:ext cx="7455248" cy="1331262"/>
            </a:xfrm>
            <a:prstGeom prst="rect">
              <a:avLst/>
            </a:prstGeom>
          </p:spPr>
          <p:txBody>
            <a:bodyPr wrap="square">
              <a:spAutoFit/>
            </a:bodyPr>
            <a:lstStyle/>
            <a:p>
              <a:pPr fontAlgn="base">
                <a:lnSpc>
                  <a:spcPct val="114000"/>
                </a:lnSpc>
                <a:spcAft>
                  <a:spcPct val="0"/>
                </a:spcAft>
                <a:defRPr/>
              </a:pPr>
              <a:r>
                <a:rPr lang="zh-CN" altLang="en-US" sz="2400" dirty="0">
                  <a:latin typeface="+mn-ea"/>
                </a:rPr>
                <a:t>早期间谍普遍使用的密写剂是有机物质溶液，如尿液、牛奶、醋、果汁等，可用文火加热后将其碳化，从而使字迹显影。</a:t>
              </a:r>
              <a:endParaRPr lang="zh-CN" altLang="en-US" sz="2400" dirty="0">
                <a:latin typeface="+mn-ea"/>
              </a:endParaRPr>
            </a:p>
          </p:txBody>
        </p:sp>
        <p:sp>
          <p:nvSpPr>
            <p:cNvPr id="34" name="矩形 33"/>
            <p:cNvSpPr/>
            <p:nvPr/>
          </p:nvSpPr>
          <p:spPr>
            <a:xfrm>
              <a:off x="3067680" y="3608469"/>
              <a:ext cx="7455248" cy="910249"/>
            </a:xfrm>
            <a:prstGeom prst="rect">
              <a:avLst/>
            </a:prstGeom>
          </p:spPr>
          <p:txBody>
            <a:bodyPr wrap="square">
              <a:spAutoFit/>
            </a:bodyPr>
            <a:lstStyle/>
            <a:p>
              <a:pPr fontAlgn="base">
                <a:lnSpc>
                  <a:spcPct val="114000"/>
                </a:lnSpc>
                <a:spcAft>
                  <a:spcPct val="0"/>
                </a:spcAft>
                <a:defRPr/>
              </a:pPr>
              <a:r>
                <a:rPr lang="zh-CN" altLang="en-US" sz="2400" dirty="0">
                  <a:latin typeface="+mn-ea"/>
                </a:rPr>
                <a:t>后来随着化学工业的发展，在第一次世界大战中人们制造出了复杂的化合物做成隐写墨水和显影剂。 </a:t>
              </a:r>
              <a:endParaRPr lang="zh-CN" altLang="en-US" sz="2400" dirty="0">
                <a:latin typeface="+mn-ea"/>
              </a:endParaRPr>
            </a:p>
          </p:txBody>
        </p:sp>
      </p:grpSp>
      <p:grpSp>
        <p:nvGrpSpPr>
          <p:cNvPr id="25" name="组合 24"/>
          <p:cNvGrpSpPr/>
          <p:nvPr/>
        </p:nvGrpSpPr>
        <p:grpSpPr>
          <a:xfrm>
            <a:off x="1497610" y="3510530"/>
            <a:ext cx="1341632" cy="1341632"/>
            <a:chOff x="1882937" y="2051686"/>
            <a:chExt cx="1438016" cy="1438016"/>
          </a:xfrm>
        </p:grpSpPr>
        <p:sp>
          <p:nvSpPr>
            <p:cNvPr id="26" name="椭圆 25"/>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8" name="矩形 27"/>
            <p:cNvSpPr/>
            <p:nvPr/>
          </p:nvSpPr>
          <p:spPr>
            <a:xfrm>
              <a:off x="1913183" y="2495666"/>
              <a:ext cx="1383466" cy="560809"/>
            </a:xfrm>
            <a:prstGeom prst="rect">
              <a:avLst/>
            </a:prstGeom>
          </p:spPr>
          <p:txBody>
            <a:bodyPr wrap="none" anchor="ctr">
              <a:spAutoFit/>
            </a:bodyPr>
            <a:lstStyle/>
            <a:p>
              <a:pPr algn="ctr"/>
              <a:r>
                <a:rPr lang="zh-CN" altLang="en-US" sz="2800" b="1" dirty="0">
                  <a:solidFill>
                    <a:schemeClr val="bg1"/>
                  </a:solidFill>
                  <a:effectLst>
                    <a:outerShdw blurRad="38100" dist="38100" dir="2700000" algn="tl">
                      <a:srgbClr val="000000">
                        <a:alpha val="43137"/>
                      </a:srgbClr>
                    </a:outerShdw>
                  </a:effectLst>
                  <a:latin typeface="+mn-ea"/>
                </a:rPr>
                <a:t>密写剂</a:t>
              </a:r>
              <a:endParaRPr lang="zh-CN" altLang="en-US" sz="2800" b="1" dirty="0">
                <a:solidFill>
                  <a:schemeClr val="bg1"/>
                </a:solidFill>
                <a:effectLst>
                  <a:outerShdw blurRad="38100" dist="38100" dir="2700000" algn="tl">
                    <a:srgbClr val="000000">
                      <a:alpha val="43137"/>
                    </a:srgbClr>
                  </a:outerShdw>
                </a:effectLst>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heel(1)">
                                      <p:cBhvr>
                                        <p:cTn id="11" dur="650"/>
                                        <p:tgtEl>
                                          <p:spTgt spid="25"/>
                                        </p:tgtEl>
                                      </p:cBhvr>
                                    </p:animEffect>
                                  </p:childTnLst>
                                </p:cTn>
                              </p:par>
                              <p:par>
                                <p:cTn id="12" presetID="22" presetClass="entr" presetSubtype="8" fill="hold" nodeType="with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wipe(left)">
                                      <p:cBhvr>
                                        <p:cTn id="1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2235" y="1228725"/>
            <a:ext cx="9905365" cy="4892675"/>
          </a:xfrm>
          <a:prstGeom prst="rect">
            <a:avLst/>
          </a:prstGeom>
          <a:noFill/>
        </p:spPr>
        <p:txBody>
          <a:bodyPr wrap="square" rtlCol="0" anchor="t">
            <a:spAutoFit/>
          </a:bodyPr>
          <a:lstStyle/>
          <a:p>
            <a:r>
              <a:rPr lang="zh-CN" altLang="en-US" sz="2400" dirty="0"/>
              <a:t>方志敏写作的机会，是“向敌人说要写一篇我从事革命斗争的经过与赣东北苏区的详情”而得到的。敌人以为能得到方志敏的“交待材料”，这才提供了纸笔。他们也防着方志敏写其它的东西，更不能让那些东西流传出去，每张纸上都有编号。但是敌人怎么也想不到，方志敏入狱不久，就把看守所所长凌凤梧等一批大小狱吏，发展成了自己的支持者。给方志敏供应纸笔的高家骏，自然很方便做些手脚，让方志敏真正的写作不为敌人所知。</a:t>
            </a:r>
            <a:endParaRPr lang="zh-CN" altLang="en-US" sz="2400" dirty="0"/>
          </a:p>
          <a:p>
            <a:endParaRPr lang="zh-CN" altLang="en-US" sz="2400" dirty="0"/>
          </a:p>
          <a:p>
            <a:r>
              <a:rPr lang="zh-CN" altLang="en-US" sz="2400" dirty="0"/>
              <a:t>高家骏还提到，方志敏曾让他</a:t>
            </a:r>
            <a:r>
              <a:rPr lang="zh-CN" altLang="en-US" sz="2400" dirty="0">
                <a:solidFill>
                  <a:srgbClr val="FF0000"/>
                </a:solidFill>
              </a:rPr>
              <a:t>弄一些米汤</a:t>
            </a:r>
            <a:r>
              <a:rPr lang="zh-CN" altLang="en-US" sz="2400" dirty="0"/>
              <a:t>。他起初不明所以，后来方志敏托他传递文稿时，有不少是空白纸张。方志敏告诉他，这些</a:t>
            </a:r>
            <a:r>
              <a:rPr lang="zh-CN" altLang="en-US" sz="2400" dirty="0">
                <a:solidFill>
                  <a:srgbClr val="FF0000"/>
                </a:solidFill>
              </a:rPr>
              <a:t>要用碘酒擦过才能显出字来</a:t>
            </a:r>
            <a:r>
              <a:rPr lang="zh-CN" altLang="en-US" sz="2400" dirty="0"/>
              <a:t>——这是最简单的密写方式，使用的是“碘遇淀粉变蓝”的化学原理。方志敏后来从狱中传递的密写文稿，想来就是用米汤所写</a:t>
            </a:r>
            <a:r>
              <a:rPr lang="zh-CN" altLang="en-US" sz="2000" dirty="0"/>
              <a:t>。</a:t>
            </a:r>
            <a:endParaRPr lang="zh-CN" altLang="en-US" sz="20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4038959" y="762540"/>
            <a:ext cx="4114082" cy="791052"/>
            <a:chOff x="824071" y="1564267"/>
            <a:chExt cx="4114082" cy="791052"/>
          </a:xfrm>
        </p:grpSpPr>
        <p:sp>
          <p:nvSpPr>
            <p:cNvPr id="16" name="矩形: 圆角 15"/>
            <p:cNvSpPr/>
            <p:nvPr/>
          </p:nvSpPr>
          <p:spPr>
            <a:xfrm>
              <a:off x="824071" y="1740416"/>
              <a:ext cx="411408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740312" y="1828091"/>
              <a:ext cx="3057247" cy="480131"/>
            </a:xfrm>
            <a:prstGeom prst="rect">
              <a:avLst/>
            </a:prstGeom>
          </p:spPr>
          <p:txBody>
            <a:bodyPr wrap="none">
              <a:spAutoFit/>
            </a:bodyPr>
            <a:lstStyle/>
            <a:p>
              <a:pPr>
                <a:lnSpc>
                  <a:spcPct val="90000"/>
                </a:lnSpc>
              </a:pPr>
              <a:r>
                <a:rPr lang="zh-CN" altLang="en-US" sz="2800" dirty="0">
                  <a:solidFill>
                    <a:schemeClr val="bg1"/>
                  </a:solidFill>
                  <a:latin typeface="+mj-lt"/>
                  <a:ea typeface="+mj-ea"/>
                </a:rPr>
                <a:t>隐写墨水与显影剂</a:t>
              </a:r>
              <a:endParaRPr lang="zh-CN" altLang="en-US" sz="2800" dirty="0">
                <a:solidFill>
                  <a:schemeClr val="bg1"/>
                </a:solidFill>
                <a:latin typeface="+mj-lt"/>
                <a:ea typeface="+mj-ea"/>
              </a:endParaRPr>
            </a:p>
          </p:txBody>
        </p:sp>
        <p:pic>
          <p:nvPicPr>
            <p:cNvPr id="18" name="图片 17"/>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19" name="组合 18"/>
          <p:cNvGrpSpPr/>
          <p:nvPr/>
        </p:nvGrpSpPr>
        <p:grpSpPr>
          <a:xfrm>
            <a:off x="1576300" y="2171607"/>
            <a:ext cx="1743189" cy="554008"/>
            <a:chOff x="1962782" y="3317604"/>
            <a:chExt cx="1743189" cy="554008"/>
          </a:xfrm>
        </p:grpSpPr>
        <p:sp>
          <p:nvSpPr>
            <p:cNvPr id="29" name="矩形: 圆角 28"/>
            <p:cNvSpPr/>
            <p:nvPr/>
          </p:nvSpPr>
          <p:spPr>
            <a:xfrm>
              <a:off x="1962782" y="3317604"/>
              <a:ext cx="174318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2029509" y="3363776"/>
              <a:ext cx="1609734" cy="461665"/>
            </a:xfrm>
            <a:prstGeom prst="rect">
              <a:avLst/>
            </a:prstGeom>
          </p:spPr>
          <p:txBody>
            <a:bodyPr wrap="square">
              <a:spAutoFit/>
            </a:bodyPr>
            <a:lstStyle/>
            <a:p>
              <a:pPr fontAlgn="base">
                <a:spcAft>
                  <a:spcPct val="0"/>
                </a:spcAft>
                <a:defRPr/>
              </a:pPr>
              <a:r>
                <a:rPr lang="zh-CN" altLang="en-US" sz="2400" dirty="0">
                  <a:latin typeface="+mn-ea"/>
                </a:rPr>
                <a:t>传统方法：</a:t>
              </a:r>
              <a:endParaRPr lang="zh-CN" altLang="en-US" sz="2400" dirty="0">
                <a:latin typeface="+mn-ea"/>
              </a:endParaRPr>
            </a:p>
          </p:txBody>
        </p:sp>
      </p:grpSp>
      <p:sp>
        <p:nvSpPr>
          <p:cNvPr id="31" name="矩形 30"/>
          <p:cNvSpPr/>
          <p:nvPr/>
        </p:nvSpPr>
        <p:spPr>
          <a:xfrm>
            <a:off x="1541141" y="2930823"/>
            <a:ext cx="6224781" cy="461665"/>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淀粉和碘酒、米汤和加热（如电灯泡烤）</a:t>
            </a:r>
            <a:r>
              <a:rPr lang="en-US" altLang="zh-CN" sz="2400" dirty="0">
                <a:solidFill>
                  <a:schemeClr val="tx1">
                    <a:lumMod val="85000"/>
                    <a:lumOff val="15000"/>
                  </a:schemeClr>
                </a:solidFill>
                <a:latin typeface="+mn-ea"/>
                <a:cs typeface="+mn-ea"/>
                <a:sym typeface="+mn-lt"/>
              </a:rPr>
              <a:t>......</a:t>
            </a:r>
            <a:endParaRPr lang="en-US" altLang="zh-CN" sz="2400" dirty="0">
              <a:solidFill>
                <a:schemeClr val="tx1">
                  <a:lumMod val="85000"/>
                  <a:lumOff val="15000"/>
                </a:schemeClr>
              </a:solidFill>
              <a:latin typeface="+mn-ea"/>
              <a:cs typeface="+mn-ea"/>
              <a:sym typeface="+mn-lt"/>
            </a:endParaRPr>
          </a:p>
        </p:txBody>
      </p:sp>
      <p:grpSp>
        <p:nvGrpSpPr>
          <p:cNvPr id="37" name="组合 36"/>
          <p:cNvGrpSpPr/>
          <p:nvPr/>
        </p:nvGrpSpPr>
        <p:grpSpPr>
          <a:xfrm>
            <a:off x="1576300" y="3912206"/>
            <a:ext cx="1743189" cy="554008"/>
            <a:chOff x="1962782" y="3317604"/>
            <a:chExt cx="1743189" cy="554008"/>
          </a:xfrm>
        </p:grpSpPr>
        <p:sp>
          <p:nvSpPr>
            <p:cNvPr id="38" name="矩形: 圆角 37"/>
            <p:cNvSpPr/>
            <p:nvPr/>
          </p:nvSpPr>
          <p:spPr>
            <a:xfrm>
              <a:off x="1962782" y="3317604"/>
              <a:ext cx="1743189"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029509" y="3363776"/>
              <a:ext cx="1609734" cy="461665"/>
            </a:xfrm>
            <a:prstGeom prst="rect">
              <a:avLst/>
            </a:prstGeom>
          </p:spPr>
          <p:txBody>
            <a:bodyPr wrap="square">
              <a:spAutoFit/>
            </a:bodyPr>
            <a:lstStyle/>
            <a:p>
              <a:pPr fontAlgn="base">
                <a:spcAft>
                  <a:spcPct val="0"/>
                </a:spcAft>
                <a:defRPr/>
              </a:pPr>
              <a:r>
                <a:rPr lang="zh-CN" altLang="en-US" sz="2400" dirty="0">
                  <a:latin typeface="+mn-ea"/>
                </a:rPr>
                <a:t>新方法：</a:t>
              </a:r>
              <a:endParaRPr lang="zh-CN" altLang="en-US" sz="2400" dirty="0">
                <a:latin typeface="+mn-ea"/>
              </a:endParaRPr>
            </a:p>
          </p:txBody>
        </p:sp>
      </p:grpSp>
      <p:sp>
        <p:nvSpPr>
          <p:cNvPr id="40" name="矩形 39"/>
          <p:cNvSpPr/>
          <p:nvPr/>
        </p:nvSpPr>
        <p:spPr>
          <a:xfrm>
            <a:off x="1541141" y="4671422"/>
            <a:ext cx="7571303" cy="461665"/>
          </a:xfrm>
          <a:prstGeom prst="rect">
            <a:avLst/>
          </a:prstGeom>
        </p:spPr>
        <p:txBody>
          <a:bodyPr wrap="none">
            <a:spAutoFit/>
          </a:bodyPr>
          <a:lstStyle/>
          <a:p>
            <a:r>
              <a:rPr lang="zh-CN" altLang="en-US" sz="2400" dirty="0">
                <a:solidFill>
                  <a:schemeClr val="tx1">
                    <a:lumMod val="85000"/>
                    <a:lumOff val="15000"/>
                  </a:schemeClr>
                </a:solidFill>
                <a:latin typeface="+mn-ea"/>
                <a:cs typeface="+mn-ea"/>
                <a:sym typeface="+mn-lt"/>
              </a:rPr>
              <a:t>化学的进步促使人们开发更加先进的隐写墨水和显影剂</a:t>
            </a:r>
            <a:endParaRPr lang="en-US" altLang="zh-CN" sz="2400" dirty="0">
              <a:solidFill>
                <a:schemeClr val="tx1">
                  <a:lumMod val="85000"/>
                  <a:lumOff val="15000"/>
                </a:schemeClr>
              </a:solidFill>
              <a:latin typeface="+mn-ea"/>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barn(inVertical)">
                                      <p:cBhvr>
                                        <p:cTn id="11" dur="500"/>
                                        <p:tgtEl>
                                          <p:spTgt spid="1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barn(inVertical)">
                                      <p:cBhvr>
                                        <p:cTn id="19" dur="500"/>
                                        <p:tgtEl>
                                          <p:spTgt spid="3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4038959" y="762540"/>
            <a:ext cx="4114082" cy="791052"/>
            <a:chOff x="824071" y="1564267"/>
            <a:chExt cx="4114082" cy="791052"/>
          </a:xfrm>
        </p:grpSpPr>
        <p:sp>
          <p:nvSpPr>
            <p:cNvPr id="16" name="矩形: 圆角 15"/>
            <p:cNvSpPr/>
            <p:nvPr/>
          </p:nvSpPr>
          <p:spPr>
            <a:xfrm>
              <a:off x="824071" y="1740416"/>
              <a:ext cx="4114082"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740312" y="1828091"/>
              <a:ext cx="3057247" cy="480131"/>
            </a:xfrm>
            <a:prstGeom prst="rect">
              <a:avLst/>
            </a:prstGeom>
          </p:spPr>
          <p:txBody>
            <a:bodyPr wrap="none">
              <a:spAutoFit/>
            </a:bodyPr>
            <a:lstStyle/>
            <a:p>
              <a:pPr>
                <a:lnSpc>
                  <a:spcPct val="90000"/>
                </a:lnSpc>
              </a:pPr>
              <a:r>
                <a:rPr lang="zh-CN" altLang="en-US" sz="2800" dirty="0">
                  <a:solidFill>
                    <a:schemeClr val="bg1"/>
                  </a:solidFill>
                  <a:latin typeface="+mj-lt"/>
                  <a:ea typeface="+mj-ea"/>
                </a:rPr>
                <a:t>隐写墨水与显影剂</a:t>
              </a:r>
              <a:endParaRPr lang="zh-CN" altLang="en-US" sz="2800" dirty="0">
                <a:solidFill>
                  <a:schemeClr val="bg1"/>
                </a:solidFill>
                <a:latin typeface="+mj-lt"/>
                <a:ea typeface="+mj-ea"/>
              </a:endParaRPr>
            </a:p>
          </p:txBody>
        </p:sp>
        <p:pic>
          <p:nvPicPr>
            <p:cNvPr id="18" name="图片 17"/>
            <p:cNvPicPr>
              <a:picLocks noChangeAspect="1"/>
            </p:cNvPicPr>
            <p:nvPr/>
          </p:nvPicPr>
          <p:blipFill>
            <a:blip r:embed="rId1" cstate="print">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grpSp>
        <p:nvGrpSpPr>
          <p:cNvPr id="19" name="组合 18"/>
          <p:cNvGrpSpPr/>
          <p:nvPr/>
        </p:nvGrpSpPr>
        <p:grpSpPr>
          <a:xfrm>
            <a:off x="1576300" y="2365038"/>
            <a:ext cx="1940623" cy="554008"/>
            <a:chOff x="1962782" y="3317604"/>
            <a:chExt cx="1940623" cy="554008"/>
          </a:xfrm>
        </p:grpSpPr>
        <p:sp>
          <p:nvSpPr>
            <p:cNvPr id="29" name="矩形: 圆角 28"/>
            <p:cNvSpPr/>
            <p:nvPr/>
          </p:nvSpPr>
          <p:spPr>
            <a:xfrm>
              <a:off x="1962782" y="3317604"/>
              <a:ext cx="1940623"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2029509" y="3363776"/>
              <a:ext cx="1873896" cy="461665"/>
            </a:xfrm>
            <a:prstGeom prst="rect">
              <a:avLst/>
            </a:prstGeom>
          </p:spPr>
          <p:txBody>
            <a:bodyPr wrap="square">
              <a:spAutoFit/>
            </a:bodyPr>
            <a:lstStyle/>
            <a:p>
              <a:pPr fontAlgn="base">
                <a:spcAft>
                  <a:spcPct val="0"/>
                </a:spcAft>
                <a:defRPr/>
              </a:pPr>
              <a:r>
                <a:rPr lang="zh-CN" altLang="en-US" sz="2400" dirty="0">
                  <a:latin typeface="+mn-ea"/>
                </a:rPr>
                <a:t>万用显影剂：</a:t>
              </a:r>
              <a:endParaRPr lang="zh-CN" altLang="en-US" sz="2400" dirty="0">
                <a:latin typeface="+mn-ea"/>
              </a:endParaRPr>
            </a:p>
          </p:txBody>
        </p:sp>
      </p:grpSp>
      <p:sp>
        <p:nvSpPr>
          <p:cNvPr id="31" name="矩形 30"/>
          <p:cNvSpPr/>
          <p:nvPr/>
        </p:nvSpPr>
        <p:spPr>
          <a:xfrm>
            <a:off x="1718064" y="3194593"/>
            <a:ext cx="9044797" cy="1696939"/>
          </a:xfrm>
          <a:prstGeom prst="rect">
            <a:avLst/>
          </a:prstGeom>
        </p:spPr>
        <p:txBody>
          <a:bodyPr wrap="square">
            <a:spAutoFit/>
          </a:bodyPr>
          <a:lstStyle/>
          <a:p>
            <a:pPr indent="647700">
              <a:lnSpc>
                <a:spcPct val="150000"/>
              </a:lnSpc>
            </a:pPr>
            <a:r>
              <a:rPr lang="zh-CN" altLang="en-US" sz="2400" dirty="0">
                <a:solidFill>
                  <a:schemeClr val="tx1">
                    <a:lumMod val="85000"/>
                    <a:lumOff val="15000"/>
                  </a:schemeClr>
                </a:solidFill>
                <a:latin typeface="+mn-ea"/>
                <a:cs typeface="+mn-ea"/>
                <a:sym typeface="+mn-lt"/>
              </a:rPr>
              <a:t>随着“万用显影剂”的发明，上述方法就无效了。其原理是，根据纸张纤维的变化情况，来确定纸张的哪些部位被水打湿过。这样，所有采用墨水的隐写方法，在“万用显影剂”下都无效了。</a:t>
            </a:r>
            <a:endParaRPr lang="en-US" altLang="zh-CN" sz="2400" dirty="0">
              <a:solidFill>
                <a:schemeClr val="tx1">
                  <a:lumMod val="85000"/>
                  <a:lumOff val="15000"/>
                </a:schemeClr>
              </a:solidFill>
              <a:latin typeface="+mn-ea"/>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8" y="3447992"/>
            <a:ext cx="5896291" cy="819208"/>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b="1" dirty="0">
                <a:solidFill>
                  <a:srgbClr val="002060"/>
                </a:solidFill>
                <a:latin typeface="+mj-lt"/>
                <a:ea typeface="思源黑体 CN Heavy" panose="020B0A00000000000000" pitchFamily="34" charset="-122"/>
                <a:cs typeface="+mn-ea"/>
                <a:sym typeface="+mn-lt"/>
              </a:rPr>
              <a:t>信息隐藏的历史回顾</a:t>
            </a:r>
            <a:endParaRPr lang="zh-CN" altLang="en-US" sz="4000" b="1" dirty="0">
              <a:solidFill>
                <a:srgbClr val="002060"/>
              </a:solidFill>
              <a:latin typeface="+mj-lt"/>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279803" cy="840284"/>
            <a:chOff x="3135993" y="1051060"/>
            <a:chExt cx="4279803" cy="840284"/>
          </a:xfrm>
        </p:grpSpPr>
        <p:sp>
          <p:nvSpPr>
            <p:cNvPr id="20" name="矩形: 圆角 19"/>
            <p:cNvSpPr/>
            <p:nvPr/>
          </p:nvSpPr>
          <p:spPr>
            <a:xfrm>
              <a:off x="3839425" y="1280937"/>
              <a:ext cx="3576371"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341632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艺术作品中的隐写术</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7</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a:off x="642540" y="2445803"/>
            <a:ext cx="5879320" cy="2499810"/>
            <a:chOff x="1076853" y="5080315"/>
            <a:chExt cx="5054600" cy="3041644"/>
          </a:xfrm>
        </p:grpSpPr>
        <p:cxnSp>
          <p:nvCxnSpPr>
            <p:cNvPr id="19" name="直接连接符 18"/>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9" name="矩形: 圆角 28"/>
            <p:cNvSpPr/>
            <p:nvPr/>
          </p:nvSpPr>
          <p:spPr>
            <a:xfrm>
              <a:off x="1076853" y="5228959"/>
              <a:ext cx="5054600" cy="2893000"/>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0" name="矩形 29"/>
          <p:cNvSpPr/>
          <p:nvPr/>
        </p:nvSpPr>
        <p:spPr>
          <a:xfrm>
            <a:off x="679608" y="2644313"/>
            <a:ext cx="5805185" cy="2278637"/>
          </a:xfrm>
          <a:prstGeom prst="rect">
            <a:avLst/>
          </a:prstGeom>
        </p:spPr>
        <p:txBody>
          <a:bodyPr wrap="square">
            <a:spAutoFit/>
          </a:bodyPr>
          <a:lstStyle/>
          <a:p>
            <a:pPr indent="647700" fontAlgn="base">
              <a:lnSpc>
                <a:spcPct val="120000"/>
              </a:lnSpc>
              <a:spcAft>
                <a:spcPct val="0"/>
              </a:spcAft>
              <a:defRPr/>
            </a:pPr>
            <a:r>
              <a:rPr lang="zh-CN" altLang="en-US" sz="2400" dirty="0">
                <a:latin typeface="+mn-ea"/>
              </a:rPr>
              <a:t>制作特殊的雕塑或绘画作品，使得从不同角度看会显出不同的印像。在一些变形夸张的绘画作品中，从正面看是一种景象，侧面看又是另一种景象，这其中就可以隐含作者的一些政治主张或异教思想。</a:t>
            </a:r>
            <a:endParaRPr lang="zh-CN" altLang="en-US" sz="2400" dirty="0">
              <a:latin typeface="+mn-ea"/>
            </a:endParaRPr>
          </a:p>
        </p:txBody>
      </p:sp>
      <p:pic>
        <p:nvPicPr>
          <p:cNvPr id="32" name="图片 2" descr="1005"/>
          <p:cNvPicPr>
            <a:picLocks noChangeAspect="1"/>
          </p:cNvPicPr>
          <p:nvPr/>
        </p:nvPicPr>
        <p:blipFill>
          <a:blip r:embed="rId1"/>
          <a:stretch>
            <a:fillRect/>
          </a:stretch>
        </p:blipFill>
        <p:spPr>
          <a:xfrm>
            <a:off x="7984089" y="2564957"/>
            <a:ext cx="2475614" cy="2338876"/>
          </a:xfrm>
          <a:prstGeom prst="rect">
            <a:avLst/>
          </a:prstGeom>
          <a:noFill/>
          <a:ln w="9525">
            <a:noFill/>
          </a:ln>
        </p:spPr>
      </p:pic>
      <p:pic>
        <p:nvPicPr>
          <p:cNvPr id="33" name="图片 12" descr="http://hiphotos.baidu.com/zbcdj2008/pic/item/6bab42ca85b8edbac8176805.jpg"/>
          <p:cNvPicPr>
            <a:picLocks noChangeAspect="1"/>
          </p:cNvPicPr>
          <p:nvPr/>
        </p:nvPicPr>
        <p:blipFill>
          <a:blip r:embed="rId2"/>
          <a:stretch>
            <a:fillRect/>
          </a:stretch>
        </p:blipFill>
        <p:spPr>
          <a:xfrm>
            <a:off x="6851560" y="2564959"/>
            <a:ext cx="4740672" cy="2338870"/>
          </a:xfrm>
          <a:prstGeom prst="rect">
            <a:avLst/>
          </a:prstGeom>
          <a:noFill/>
          <a:ln w="9525">
            <a:noFill/>
          </a:ln>
        </p:spPr>
      </p:pic>
      <p:pic>
        <p:nvPicPr>
          <p:cNvPr id="35" name="图片 34" descr="36242339_1"/>
          <p:cNvPicPr>
            <a:picLocks noChangeAspect="1"/>
          </p:cNvPicPr>
          <p:nvPr/>
        </p:nvPicPr>
        <p:blipFill>
          <a:blip r:embed="rId3"/>
          <a:srcRect b="8210"/>
          <a:stretch>
            <a:fillRect/>
          </a:stretch>
        </p:blipFill>
        <p:spPr>
          <a:xfrm>
            <a:off x="6851560" y="2564963"/>
            <a:ext cx="4740672" cy="2338864"/>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100000">
                                          <p:val>
                                            <p:strVal val="#ppt_x"/>
                                          </p:val>
                                        </p:tav>
                                      </p:tavLst>
                                    </p:anim>
                                    <p:anim calcmode="lin" valueType="num">
                                      <p:cBhvr>
                                        <p:cTn id="15" dur="500" fill="hold"/>
                                        <p:tgtEl>
                                          <p:spTgt spid="18"/>
                                        </p:tgtEl>
                                        <p:attrNameLst>
                                          <p:attrName>ppt_y</p:attrName>
                                        </p:attrNameLst>
                                      </p:cBhvr>
                                      <p:tavLst>
                                        <p:tav tm="0">
                                          <p:val>
                                            <p:strVal val="#ppt_y-#ppt_h/2"/>
                                          </p:val>
                                        </p:tav>
                                        <p:tav tm="100000">
                                          <p:val>
                                            <p:strVal val="#ppt_y"/>
                                          </p:val>
                                        </p:tav>
                                      </p:tavLst>
                                    </p:anim>
                                    <p:anim calcmode="lin" valueType="num">
                                      <p:cBhvr>
                                        <p:cTn id="16" dur="500" fill="hold"/>
                                        <p:tgtEl>
                                          <p:spTgt spid="18"/>
                                        </p:tgtEl>
                                        <p:attrNameLst>
                                          <p:attrName>ppt_w</p:attrName>
                                        </p:attrNameLst>
                                      </p:cBhvr>
                                      <p:tavLst>
                                        <p:tav tm="0">
                                          <p:val>
                                            <p:strVal val="#ppt_w"/>
                                          </p:val>
                                        </p:tav>
                                        <p:tav tm="100000">
                                          <p:val>
                                            <p:strVal val="#ppt_w"/>
                                          </p:val>
                                        </p:tav>
                                      </p:tavLst>
                                    </p:anim>
                                    <p:anim calcmode="lin" valueType="num">
                                      <p:cBhvr>
                                        <p:cTn id="17" dur="500" fill="hold"/>
                                        <p:tgtEl>
                                          <p:spTgt spid="18"/>
                                        </p:tgtEl>
                                        <p:attrNameLst>
                                          <p:attrName>ppt_h</p:attrName>
                                        </p:attrNameLst>
                                      </p:cBhvr>
                                      <p:tavLst>
                                        <p:tav tm="0">
                                          <p:val>
                                            <p:fltVal val="0"/>
                                          </p:val>
                                        </p:tav>
                                        <p:tav tm="100000">
                                          <p:val>
                                            <p:strVal val="#ppt_h"/>
                                          </p:val>
                                        </p:tav>
                                      </p:tavLst>
                                    </p:anim>
                                  </p:childTnLst>
                                </p:cTn>
                              </p:par>
                              <p:par>
                                <p:cTn id="18" presetID="22" presetClass="entr" presetSubtype="4"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down)">
                                      <p:cBhvr>
                                        <p:cTn id="20" dur="650"/>
                                        <p:tgtEl>
                                          <p:spTgt spid="30"/>
                                        </p:tgtEl>
                                      </p:cBhvr>
                                    </p:animEffect>
                                  </p:childTnLst>
                                </p:cTn>
                              </p:par>
                            </p:childTnLst>
                          </p:cTn>
                        </p:par>
                        <p:par>
                          <p:cTn id="21" fill="hold">
                            <p:stCondLst>
                              <p:cond delay="1000"/>
                            </p:stCondLst>
                            <p:childTnLst>
                              <p:par>
                                <p:cTn id="22" presetID="17" presetClass="entr" presetSubtype="10" fill="hold"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strVal val="#ppt_h"/>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ID="17" presetClass="exit" presetSubtype="10" fill="hold" nodeType="clickEffect">
                                  <p:stCondLst>
                                    <p:cond delay="0"/>
                                  </p:stCondLst>
                                  <p:childTnLst>
                                    <p:anim calcmode="lin" valueType="num">
                                      <p:cBhvr>
                                        <p:cTn id="29" dur="500"/>
                                        <p:tgtEl>
                                          <p:spTgt spid="32"/>
                                        </p:tgtEl>
                                        <p:attrNameLst>
                                          <p:attrName>ppt_w</p:attrName>
                                        </p:attrNameLst>
                                      </p:cBhvr>
                                      <p:tavLst>
                                        <p:tav tm="0">
                                          <p:val>
                                            <p:strVal val="ppt_w"/>
                                          </p:val>
                                        </p:tav>
                                        <p:tav tm="100000">
                                          <p:val>
                                            <p:fltVal val="0"/>
                                          </p:val>
                                        </p:tav>
                                      </p:tavLst>
                                    </p:anim>
                                    <p:anim calcmode="lin" valueType="num">
                                      <p:cBhvr>
                                        <p:cTn id="30" dur="500"/>
                                        <p:tgtEl>
                                          <p:spTgt spid="32"/>
                                        </p:tgtEl>
                                        <p:attrNameLst>
                                          <p:attrName>ppt_h</p:attrName>
                                        </p:attrNameLst>
                                      </p:cBhvr>
                                      <p:tavLst>
                                        <p:tav tm="0">
                                          <p:val>
                                            <p:strVal val="ppt_h"/>
                                          </p:val>
                                        </p:tav>
                                        <p:tav tm="100000">
                                          <p:val>
                                            <p:strVal val="ppt_h"/>
                                          </p:val>
                                        </p:tav>
                                      </p:tavLst>
                                    </p:anim>
                                    <p:set>
                                      <p:cBhvr>
                                        <p:cTn id="31" dur="1" fill="hold">
                                          <p:stCondLst>
                                            <p:cond delay="499"/>
                                          </p:stCondLst>
                                        </p:cTn>
                                        <p:tgtEl>
                                          <p:spTgt spid="32"/>
                                        </p:tgtEl>
                                        <p:attrNameLst>
                                          <p:attrName>style.visibility</p:attrName>
                                        </p:attrNameLst>
                                      </p:cBhvr>
                                      <p:to>
                                        <p:strVal val="hidden"/>
                                      </p:to>
                                    </p:set>
                                  </p:childTnLst>
                                </p:cTn>
                              </p:par>
                            </p:childTnLst>
                          </p:cTn>
                        </p:par>
                        <p:par>
                          <p:cTn id="32" fill="hold">
                            <p:stCondLst>
                              <p:cond delay="500"/>
                            </p:stCondLst>
                            <p:childTnLst>
                              <p:par>
                                <p:cTn id="33" presetID="17" presetClass="entr" presetSubtype="10"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7" presetClass="exit" presetSubtype="10" fill="hold" nodeType="clickEffect">
                                  <p:stCondLst>
                                    <p:cond delay="0"/>
                                  </p:stCondLst>
                                  <p:childTnLst>
                                    <p:anim calcmode="lin" valueType="num">
                                      <p:cBhvr>
                                        <p:cTn id="40" dur="500"/>
                                        <p:tgtEl>
                                          <p:spTgt spid="33"/>
                                        </p:tgtEl>
                                        <p:attrNameLst>
                                          <p:attrName>ppt_w</p:attrName>
                                        </p:attrNameLst>
                                      </p:cBhvr>
                                      <p:tavLst>
                                        <p:tav tm="0">
                                          <p:val>
                                            <p:strVal val="ppt_w"/>
                                          </p:val>
                                        </p:tav>
                                        <p:tav tm="100000">
                                          <p:val>
                                            <p:fltVal val="0"/>
                                          </p:val>
                                        </p:tav>
                                      </p:tavLst>
                                    </p:anim>
                                    <p:anim calcmode="lin" valueType="num">
                                      <p:cBhvr>
                                        <p:cTn id="41" dur="500"/>
                                        <p:tgtEl>
                                          <p:spTgt spid="33"/>
                                        </p:tgtEl>
                                        <p:attrNameLst>
                                          <p:attrName>ppt_h</p:attrName>
                                        </p:attrNameLst>
                                      </p:cBhvr>
                                      <p:tavLst>
                                        <p:tav tm="0">
                                          <p:val>
                                            <p:strVal val="ppt_h"/>
                                          </p:val>
                                        </p:tav>
                                        <p:tav tm="100000">
                                          <p:val>
                                            <p:strVal val="ppt_h"/>
                                          </p:val>
                                        </p:tav>
                                      </p:tavLst>
                                    </p:anim>
                                    <p:set>
                                      <p:cBhvr>
                                        <p:cTn id="42" dur="1" fill="hold">
                                          <p:stCondLst>
                                            <p:cond delay="499"/>
                                          </p:stCondLst>
                                        </p:cTn>
                                        <p:tgtEl>
                                          <p:spTgt spid="33"/>
                                        </p:tgtEl>
                                        <p:attrNameLst>
                                          <p:attrName>style.visibility</p:attrName>
                                        </p:attrNameLst>
                                      </p:cBhvr>
                                      <p:to>
                                        <p:strVal val="hidden"/>
                                      </p:to>
                                    </p:set>
                                  </p:childTnLst>
                                </p:cTn>
                              </p:par>
                            </p:childTnLst>
                          </p:cTn>
                        </p:par>
                        <p:par>
                          <p:cTn id="43" fill="hold">
                            <p:stCondLst>
                              <p:cond delay="500"/>
                            </p:stCondLst>
                            <p:childTnLst>
                              <p:par>
                                <p:cTn id="44" presetID="17" presetClass="entr" presetSubtype="10" fill="hold" nodeType="after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2322051" cy="840284"/>
            <a:chOff x="3135993" y="1051060"/>
            <a:chExt cx="2322051" cy="840284"/>
          </a:xfrm>
        </p:grpSpPr>
        <p:sp>
          <p:nvSpPr>
            <p:cNvPr id="20" name="矩形: 圆角 19"/>
            <p:cNvSpPr/>
            <p:nvPr/>
          </p:nvSpPr>
          <p:spPr>
            <a:xfrm>
              <a:off x="3839426" y="1280937"/>
              <a:ext cx="16186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99202" y="1333399"/>
              <a:ext cx="126188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回声法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8</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4139919" y="1866900"/>
            <a:ext cx="4201088" cy="4604648"/>
            <a:chOff x="1419126" y="2735782"/>
            <a:chExt cx="3318781" cy="3637587"/>
          </a:xfrm>
        </p:grpSpPr>
        <p:grpSp>
          <p:nvGrpSpPr>
            <p:cNvPr id="16" name="组合 15"/>
            <p:cNvGrpSpPr/>
            <p:nvPr/>
          </p:nvGrpSpPr>
          <p:grpSpPr>
            <a:xfrm>
              <a:off x="1419126" y="2735782"/>
              <a:ext cx="3318781" cy="3637587"/>
              <a:chOff x="1980913" y="3125907"/>
              <a:chExt cx="3318781" cy="3637587"/>
            </a:xfrm>
          </p:grpSpPr>
          <p:sp>
            <p:nvSpPr>
              <p:cNvPr id="21" name="椭圆 20"/>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3" name="图片 22"/>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7" name="矩形 16"/>
            <p:cNvSpPr/>
            <p:nvPr/>
          </p:nvSpPr>
          <p:spPr>
            <a:xfrm>
              <a:off x="1621991" y="3370787"/>
              <a:ext cx="2907514" cy="1551827"/>
            </a:xfrm>
            <a:prstGeom prst="rect">
              <a:avLst/>
            </a:prstGeom>
          </p:spPr>
          <p:txBody>
            <a:bodyPr wrap="square">
              <a:spAutoFit/>
            </a:bodyPr>
            <a:lstStyle/>
            <a:p>
              <a:pPr algn="ctr" fontAlgn="base">
                <a:lnSpc>
                  <a:spcPct val="150000"/>
                </a:lnSpc>
                <a:spcAft>
                  <a:spcPct val="0"/>
                </a:spcAft>
                <a:defRPr/>
              </a:pPr>
              <a:r>
                <a:rPr lang="zh-CN" altLang="en-US" sz="2800" dirty="0">
                  <a:solidFill>
                    <a:schemeClr val="tx1">
                      <a:lumMod val="85000"/>
                      <a:lumOff val="15000"/>
                    </a:schemeClr>
                  </a:solidFill>
                  <a:latin typeface="+mn-ea"/>
                </a:rPr>
                <a:t>在一个录音带的</a:t>
              </a:r>
              <a:endParaRPr lang="en-US" altLang="zh-CN" sz="2800" dirty="0">
                <a:solidFill>
                  <a:schemeClr val="tx1">
                    <a:lumMod val="85000"/>
                    <a:lumOff val="15000"/>
                  </a:schemeClr>
                </a:solidFill>
                <a:latin typeface="+mn-ea"/>
              </a:endParaRPr>
            </a:p>
            <a:p>
              <a:pPr algn="ctr" fontAlgn="base">
                <a:lnSpc>
                  <a:spcPct val="150000"/>
                </a:lnSpc>
                <a:spcAft>
                  <a:spcPct val="0"/>
                </a:spcAft>
                <a:defRPr/>
              </a:pPr>
              <a:r>
                <a:rPr lang="zh-CN" altLang="en-US" sz="2800" dirty="0">
                  <a:solidFill>
                    <a:schemeClr val="tx1">
                      <a:lumMod val="85000"/>
                      <a:lumOff val="15000"/>
                    </a:schemeClr>
                  </a:solidFill>
                  <a:latin typeface="+mn-ea"/>
                </a:rPr>
                <a:t>某些位置上加一些不易察觉的回声。 </a:t>
              </a:r>
              <a:endParaRPr lang="zh-CN" altLang="en-US" sz="28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8" presetClass="entr" presetSubtype="12"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strips(downLeft)">
                                      <p:cBhvr>
                                        <p:cTn id="1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3350751" cy="840284"/>
            <a:chOff x="3135993" y="1051060"/>
            <a:chExt cx="3350751" cy="840284"/>
          </a:xfrm>
        </p:grpSpPr>
        <p:sp>
          <p:nvSpPr>
            <p:cNvPr id="20" name="矩形: 圆角 19"/>
            <p:cNvSpPr/>
            <p:nvPr/>
          </p:nvSpPr>
          <p:spPr>
            <a:xfrm>
              <a:off x="3839426" y="1280937"/>
              <a:ext cx="264731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93534" y="1333399"/>
              <a:ext cx="2339102"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嵌入隐匿标记</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9</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2" name="椭圆 11"/>
          <p:cNvSpPr/>
          <p:nvPr/>
        </p:nvSpPr>
        <p:spPr>
          <a:xfrm>
            <a:off x="960332" y="1898705"/>
            <a:ext cx="582718" cy="582718"/>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3" name="直接箭头连接符 12"/>
          <p:cNvCxnSpPr/>
          <p:nvPr/>
        </p:nvCxnSpPr>
        <p:spPr>
          <a:xfrm>
            <a:off x="1333385" y="2190064"/>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4" name="atom_192635"/>
          <p:cNvSpPr>
            <a:spLocks noChangeAspect="1"/>
          </p:cNvSpPr>
          <p:nvPr/>
        </p:nvSpPr>
        <p:spPr bwMode="auto">
          <a:xfrm>
            <a:off x="1092894" y="2021440"/>
            <a:ext cx="317592" cy="337248"/>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矩形 17"/>
          <p:cNvSpPr/>
          <p:nvPr/>
        </p:nvSpPr>
        <p:spPr>
          <a:xfrm>
            <a:off x="1952625" y="1928454"/>
            <a:ext cx="9616735" cy="523220"/>
          </a:xfrm>
          <a:prstGeom prst="rect">
            <a:avLst/>
          </a:prstGeom>
        </p:spPr>
        <p:txBody>
          <a:bodyPr wrap="none">
            <a:spAutoFit/>
          </a:bodyPr>
          <a:lstStyle/>
          <a:p>
            <a:pPr fontAlgn="base">
              <a:spcAft>
                <a:spcPct val="0"/>
              </a:spcAft>
              <a:defRPr/>
            </a:pPr>
            <a:r>
              <a:rPr lang="zh-CN" altLang="en-US" sz="2800" dirty="0">
                <a:solidFill>
                  <a:schemeClr val="tx1">
                    <a:lumMod val="85000"/>
                    <a:lumOff val="15000"/>
                  </a:schemeClr>
                </a:solidFill>
                <a:latin typeface="+mj-ea"/>
                <a:ea typeface="+mj-ea"/>
              </a:rPr>
              <a:t>利用掩蔽材料的预定位置上某些误差和风格特性来隐藏消息</a:t>
            </a:r>
            <a:r>
              <a:rPr lang="en-US" altLang="zh-CN" sz="2800" dirty="0">
                <a:solidFill>
                  <a:schemeClr val="tx1">
                    <a:lumMod val="85000"/>
                    <a:lumOff val="15000"/>
                  </a:schemeClr>
                </a:solidFill>
                <a:latin typeface="+mj-ea"/>
                <a:ea typeface="+mj-ea"/>
              </a:rPr>
              <a:t>:</a:t>
            </a:r>
            <a:endParaRPr lang="en-US" altLang="zh-CN" sz="2800" dirty="0">
              <a:solidFill>
                <a:schemeClr val="tx1">
                  <a:lumMod val="85000"/>
                  <a:lumOff val="15000"/>
                </a:schemeClr>
              </a:solidFill>
              <a:latin typeface="+mj-ea"/>
              <a:ea typeface="+mj-ea"/>
            </a:endParaRPr>
          </a:p>
        </p:txBody>
      </p:sp>
      <p:grpSp>
        <p:nvGrpSpPr>
          <p:cNvPr id="19" name="组合 18"/>
          <p:cNvGrpSpPr/>
          <p:nvPr/>
        </p:nvGrpSpPr>
        <p:grpSpPr>
          <a:xfrm>
            <a:off x="863016" y="2776628"/>
            <a:ext cx="3318781" cy="3637587"/>
            <a:chOff x="1419126" y="2735782"/>
            <a:chExt cx="3318781" cy="3637587"/>
          </a:xfrm>
        </p:grpSpPr>
        <p:grpSp>
          <p:nvGrpSpPr>
            <p:cNvPr id="24" name="组合 23"/>
            <p:cNvGrpSpPr/>
            <p:nvPr/>
          </p:nvGrpSpPr>
          <p:grpSpPr>
            <a:xfrm>
              <a:off x="1419126" y="2735782"/>
              <a:ext cx="3318781" cy="3637587"/>
              <a:chOff x="1980913" y="3125907"/>
              <a:chExt cx="3318781" cy="3637587"/>
            </a:xfrm>
          </p:grpSpPr>
          <p:sp>
            <p:nvSpPr>
              <p:cNvPr id="26" name="椭圆 25"/>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8" name="图片 2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25" name="矩形 24"/>
            <p:cNvSpPr/>
            <p:nvPr/>
          </p:nvSpPr>
          <p:spPr>
            <a:xfrm>
              <a:off x="1594885" y="3380381"/>
              <a:ext cx="2961726" cy="1493807"/>
            </a:xfrm>
            <a:prstGeom prst="rect">
              <a:avLst/>
            </a:prstGeom>
          </p:spPr>
          <p:txBody>
            <a:bodyPr wrap="square">
              <a:spAutoFit/>
            </a:bodyPr>
            <a:lstStyle/>
            <a:p>
              <a:pPr algn="ctr" fontAlgn="base">
                <a:lnSpc>
                  <a:spcPct val="130000"/>
                </a:lnSpc>
                <a:spcAft>
                  <a:spcPct val="0"/>
                </a:spcAft>
                <a:defRPr/>
              </a:pPr>
              <a:r>
                <a:rPr lang="zh-CN" altLang="en-US" sz="2400" dirty="0">
                  <a:solidFill>
                    <a:schemeClr val="tx1">
                      <a:lumMod val="85000"/>
                      <a:lumOff val="15000"/>
                    </a:schemeClr>
                  </a:solidFill>
                  <a:latin typeface="+mn-ea"/>
                </a:rPr>
                <a:t>利用字的标准体和</a:t>
              </a:r>
              <a:endParaRPr lang="en-US" altLang="zh-CN" sz="2400" dirty="0">
                <a:solidFill>
                  <a:schemeClr val="tx1">
                    <a:lumMod val="85000"/>
                    <a:lumOff val="15000"/>
                  </a:schemeClr>
                </a:solidFill>
                <a:latin typeface="+mn-ea"/>
              </a:endParaRPr>
            </a:p>
            <a:p>
              <a:pPr algn="ctr" fontAlgn="base">
                <a:lnSpc>
                  <a:spcPct val="130000"/>
                </a:lnSpc>
                <a:spcAft>
                  <a:spcPct val="0"/>
                </a:spcAft>
                <a:defRPr/>
              </a:pPr>
              <a:r>
                <a:rPr lang="zh-CN" altLang="en-US" sz="2400" dirty="0">
                  <a:solidFill>
                    <a:schemeClr val="tx1">
                      <a:lumMod val="85000"/>
                      <a:lumOff val="15000"/>
                    </a:schemeClr>
                  </a:solidFill>
                  <a:latin typeface="+mn-ea"/>
                </a:rPr>
                <a:t>斜体来进行编码，从而实现信息隐藏；</a:t>
              </a:r>
              <a:endParaRPr lang="zh-CN" altLang="en-US" sz="2400" dirty="0">
                <a:solidFill>
                  <a:schemeClr val="tx1">
                    <a:lumMod val="85000"/>
                    <a:lumOff val="15000"/>
                  </a:schemeClr>
                </a:solidFill>
                <a:latin typeface="+mn-ea"/>
              </a:endParaRPr>
            </a:p>
          </p:txBody>
        </p:sp>
      </p:grpSp>
      <p:grpSp>
        <p:nvGrpSpPr>
          <p:cNvPr id="29" name="组合 28"/>
          <p:cNvGrpSpPr/>
          <p:nvPr/>
        </p:nvGrpSpPr>
        <p:grpSpPr>
          <a:xfrm>
            <a:off x="4455659" y="2801287"/>
            <a:ext cx="3318781" cy="3637587"/>
            <a:chOff x="1419126" y="2735782"/>
            <a:chExt cx="3318781" cy="3637587"/>
          </a:xfrm>
        </p:grpSpPr>
        <p:grpSp>
          <p:nvGrpSpPr>
            <p:cNvPr id="30" name="组合 29"/>
            <p:cNvGrpSpPr/>
            <p:nvPr/>
          </p:nvGrpSpPr>
          <p:grpSpPr>
            <a:xfrm>
              <a:off x="1419126" y="2735782"/>
              <a:ext cx="3318781" cy="3637587"/>
              <a:chOff x="1980913" y="3125907"/>
              <a:chExt cx="3318781" cy="3637587"/>
            </a:xfrm>
          </p:grpSpPr>
          <p:sp>
            <p:nvSpPr>
              <p:cNvPr id="32" name="椭圆 31"/>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33" name="图片 32"/>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31" name="矩形 30"/>
            <p:cNvSpPr/>
            <p:nvPr/>
          </p:nvSpPr>
          <p:spPr>
            <a:xfrm>
              <a:off x="1630716" y="3253059"/>
              <a:ext cx="2895602" cy="1973938"/>
            </a:xfrm>
            <a:prstGeom prst="rect">
              <a:avLst/>
            </a:prstGeom>
          </p:spPr>
          <p:txBody>
            <a:bodyPr wrap="square">
              <a:spAutoFit/>
            </a:bodyPr>
            <a:lstStyle/>
            <a:p>
              <a:pPr algn="ctr" fontAlgn="base">
                <a:lnSpc>
                  <a:spcPct val="130000"/>
                </a:lnSpc>
                <a:spcAft>
                  <a:spcPct val="0"/>
                </a:spcAft>
                <a:defRPr/>
              </a:pPr>
              <a:r>
                <a:rPr lang="zh-CN" altLang="en-US" sz="2400" dirty="0">
                  <a:solidFill>
                    <a:schemeClr val="tx1">
                      <a:lumMod val="85000"/>
                      <a:lumOff val="15000"/>
                    </a:schemeClr>
                  </a:solidFill>
                  <a:latin typeface="+mn-ea"/>
                </a:rPr>
                <a:t>将版权信息和序列号隐藏在行间距和文档的其他格式特性之中；</a:t>
              </a:r>
              <a:endParaRPr lang="zh-CN" altLang="en-US" sz="2400" dirty="0">
                <a:solidFill>
                  <a:schemeClr val="tx1">
                    <a:lumMod val="85000"/>
                    <a:lumOff val="15000"/>
                  </a:schemeClr>
                </a:solidFill>
                <a:latin typeface="+mn-ea"/>
              </a:endParaRPr>
            </a:p>
          </p:txBody>
        </p:sp>
      </p:grpSp>
      <p:grpSp>
        <p:nvGrpSpPr>
          <p:cNvPr id="34" name="组合 33"/>
          <p:cNvGrpSpPr/>
          <p:nvPr/>
        </p:nvGrpSpPr>
        <p:grpSpPr>
          <a:xfrm>
            <a:off x="8048302" y="2776628"/>
            <a:ext cx="3318781" cy="3637587"/>
            <a:chOff x="1419126" y="2735782"/>
            <a:chExt cx="3318781" cy="3637587"/>
          </a:xfrm>
        </p:grpSpPr>
        <p:grpSp>
          <p:nvGrpSpPr>
            <p:cNvPr id="35" name="组合 34"/>
            <p:cNvGrpSpPr/>
            <p:nvPr/>
          </p:nvGrpSpPr>
          <p:grpSpPr>
            <a:xfrm>
              <a:off x="1419126" y="2735782"/>
              <a:ext cx="3318781" cy="3637587"/>
              <a:chOff x="1980913" y="3125907"/>
              <a:chExt cx="3318781" cy="3637587"/>
            </a:xfrm>
          </p:grpSpPr>
          <p:sp>
            <p:nvSpPr>
              <p:cNvPr id="37" name="椭圆 36"/>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38" name="图片 3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36" name="矩形 35"/>
            <p:cNvSpPr/>
            <p:nvPr/>
          </p:nvSpPr>
          <p:spPr>
            <a:xfrm>
              <a:off x="1723584" y="3140315"/>
              <a:ext cx="2948193" cy="1973938"/>
            </a:xfrm>
            <a:prstGeom prst="rect">
              <a:avLst/>
            </a:prstGeom>
          </p:spPr>
          <p:txBody>
            <a:bodyPr wrap="square">
              <a:spAutoFit/>
            </a:bodyPr>
            <a:lstStyle/>
            <a:p>
              <a:pPr algn="ctr" fontAlgn="base">
                <a:lnSpc>
                  <a:spcPct val="130000"/>
                </a:lnSpc>
                <a:spcAft>
                  <a:spcPct val="0"/>
                </a:spcAft>
                <a:defRPr/>
              </a:pPr>
              <a:r>
                <a:rPr lang="zh-CN" altLang="en-US" sz="2400" dirty="0">
                  <a:solidFill>
                    <a:schemeClr val="tx1">
                      <a:lumMod val="85000"/>
                      <a:lumOff val="15000"/>
                    </a:schemeClr>
                  </a:solidFill>
                  <a:latin typeface="+mj-lt"/>
                </a:rPr>
                <a:t>通过对文档的</a:t>
              </a:r>
              <a:endParaRPr lang="en-US" altLang="zh-CN" sz="2400" dirty="0">
                <a:solidFill>
                  <a:schemeClr val="tx1">
                    <a:lumMod val="85000"/>
                    <a:lumOff val="15000"/>
                  </a:schemeClr>
                </a:solidFill>
                <a:latin typeface="+mj-lt"/>
              </a:endParaRPr>
            </a:p>
            <a:p>
              <a:pPr algn="ctr" fontAlgn="base">
                <a:lnSpc>
                  <a:spcPct val="130000"/>
                </a:lnSpc>
                <a:spcAft>
                  <a:spcPct val="0"/>
                </a:spcAft>
                <a:defRPr/>
              </a:pPr>
              <a:r>
                <a:rPr lang="zh-CN" altLang="en-US" sz="2400" dirty="0">
                  <a:solidFill>
                    <a:schemeClr val="tx1">
                      <a:lumMod val="85000"/>
                      <a:lumOff val="15000"/>
                    </a:schemeClr>
                  </a:solidFill>
                  <a:latin typeface="+mj-lt"/>
                </a:rPr>
                <a:t>各行提升或降低三百分之一英寸来表示</a:t>
              </a:r>
              <a:r>
                <a:rPr lang="en-US" altLang="zh-CN" sz="2400" dirty="0">
                  <a:solidFill>
                    <a:schemeClr val="tx1">
                      <a:lumMod val="85000"/>
                      <a:lumOff val="15000"/>
                    </a:schemeClr>
                  </a:solidFill>
                  <a:latin typeface="+mj-lt"/>
                </a:rPr>
                <a:t>0</a:t>
              </a:r>
              <a:r>
                <a:rPr lang="zh-CN" altLang="en-US" sz="2400" dirty="0">
                  <a:solidFill>
                    <a:schemeClr val="tx1">
                      <a:lumMod val="85000"/>
                      <a:lumOff val="15000"/>
                    </a:schemeClr>
                  </a:solidFill>
                  <a:latin typeface="+mj-lt"/>
                </a:rPr>
                <a:t>或</a:t>
              </a:r>
              <a:r>
                <a:rPr lang="en-US" altLang="zh-CN" sz="2400" dirty="0">
                  <a:solidFill>
                    <a:schemeClr val="tx1">
                      <a:lumMod val="85000"/>
                      <a:lumOff val="15000"/>
                    </a:schemeClr>
                  </a:solidFill>
                  <a:latin typeface="+mj-lt"/>
                </a:rPr>
                <a:t>1</a:t>
              </a:r>
              <a:r>
                <a:rPr lang="zh-CN" altLang="en-US" sz="2400" dirty="0">
                  <a:solidFill>
                    <a:schemeClr val="tx1">
                      <a:lumMod val="85000"/>
                      <a:lumOff val="15000"/>
                    </a:schemeClr>
                  </a:solidFill>
                  <a:latin typeface="+mj-lt"/>
                </a:rPr>
                <a:t>等等。 </a:t>
              </a:r>
              <a:endParaRPr lang="zh-CN" altLang="en-US" sz="2400" dirty="0">
                <a:solidFill>
                  <a:schemeClr val="tx1">
                    <a:lumMod val="85000"/>
                    <a:lumOff val="15000"/>
                  </a:schemeClr>
                </a:solidFill>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par>
                                <p:cTn id="11" presetID="3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500" fill="hold"/>
                                        <p:tgtEl>
                                          <p:spTgt spid="12"/>
                                        </p:tgtEl>
                                        <p:attrNameLst>
                                          <p:attrName>ppt_w</p:attrName>
                                        </p:attrNameLst>
                                      </p:cBhvr>
                                      <p:tavLst>
                                        <p:tav tm="0">
                                          <p:val>
                                            <p:fltVal val="0"/>
                                          </p:val>
                                        </p:tav>
                                        <p:tav tm="100000">
                                          <p:val>
                                            <p:strVal val="#ppt_w"/>
                                          </p:val>
                                        </p:tav>
                                      </p:tavLst>
                                    </p:anim>
                                    <p:anim calcmode="lin" valueType="num">
                                      <p:cBhvr>
                                        <p:cTn id="14" dur="500" fill="hold"/>
                                        <p:tgtEl>
                                          <p:spTgt spid="12"/>
                                        </p:tgtEl>
                                        <p:attrNameLst>
                                          <p:attrName>ppt_h</p:attrName>
                                        </p:attrNameLst>
                                      </p:cBhvr>
                                      <p:tavLst>
                                        <p:tav tm="0">
                                          <p:val>
                                            <p:fltVal val="0"/>
                                          </p:val>
                                        </p:tav>
                                        <p:tav tm="100000">
                                          <p:val>
                                            <p:strVal val="#ppt_h"/>
                                          </p:val>
                                        </p:tav>
                                      </p:tavLst>
                                    </p:anim>
                                    <p:anim calcmode="lin" valueType="num">
                                      <p:cBhvr>
                                        <p:cTn id="15" dur="500" fill="hold"/>
                                        <p:tgtEl>
                                          <p:spTgt spid="12"/>
                                        </p:tgtEl>
                                        <p:attrNameLst>
                                          <p:attrName>style.rotation</p:attrName>
                                        </p:attrNameLst>
                                      </p:cBhvr>
                                      <p:tavLst>
                                        <p:tav tm="0">
                                          <p:val>
                                            <p:fltVal val="90"/>
                                          </p:val>
                                        </p:tav>
                                        <p:tav tm="100000">
                                          <p:val>
                                            <p:fltVal val="0"/>
                                          </p:val>
                                        </p:tav>
                                      </p:tavLst>
                                    </p:anim>
                                    <p:animEffect transition="in" filter="fade">
                                      <p:cBhvr>
                                        <p:cTn id="16" dur="500"/>
                                        <p:tgtEl>
                                          <p:spTgt spid="1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fltVal val="0"/>
                                          </p:val>
                                        </p:tav>
                                        <p:tav tm="100000">
                                          <p:val>
                                            <p:strVal val="#ppt_h"/>
                                          </p:val>
                                        </p:tav>
                                      </p:tavLst>
                                    </p:anim>
                                    <p:anim calcmode="lin" valueType="num">
                                      <p:cBhvr>
                                        <p:cTn id="21" dur="500" fill="hold"/>
                                        <p:tgtEl>
                                          <p:spTgt spid="14"/>
                                        </p:tgtEl>
                                        <p:attrNameLst>
                                          <p:attrName>style.rotation</p:attrName>
                                        </p:attrNameLst>
                                      </p:cBhvr>
                                      <p:tavLst>
                                        <p:tav tm="0">
                                          <p:val>
                                            <p:fltVal val="90"/>
                                          </p:val>
                                        </p:tav>
                                        <p:tav tm="100000">
                                          <p:val>
                                            <p:fltVal val="0"/>
                                          </p:val>
                                        </p:tav>
                                      </p:tavLst>
                                    </p:anim>
                                    <p:animEffect transition="in" filter="fade">
                                      <p:cBhvr>
                                        <p:cTn id="22" dur="500"/>
                                        <p:tgtEl>
                                          <p:spTgt spid="14"/>
                                        </p:tgtEl>
                                      </p:cBhvr>
                                    </p:animEffec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par>
                          <p:cTn id="31" fill="hold">
                            <p:stCondLst>
                              <p:cond delay="1500"/>
                            </p:stCondLst>
                            <p:childTnLst>
                              <p:par>
                                <p:cTn id="32" presetID="18" presetClass="entr" presetSubtype="3" fill="hold"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strips(upRight)">
                                      <p:cBhvr>
                                        <p:cTn id="34" dur="500"/>
                                        <p:tgtEl>
                                          <p:spTgt spid="19"/>
                                        </p:tgtEl>
                                      </p:cBhvr>
                                    </p:animEffect>
                                  </p:childTnLst>
                                </p:cTn>
                              </p:par>
                            </p:childTnLst>
                          </p:cTn>
                        </p:par>
                        <p:par>
                          <p:cTn id="35" fill="hold">
                            <p:stCondLst>
                              <p:cond delay="2000"/>
                            </p:stCondLst>
                            <p:childTnLst>
                              <p:par>
                                <p:cTn id="36" presetID="18" presetClass="entr" presetSubtype="12" fill="hold" nodeType="after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strips(downLeft)">
                                      <p:cBhvr>
                                        <p:cTn id="38" dur="500"/>
                                        <p:tgtEl>
                                          <p:spTgt spid="29"/>
                                        </p:tgtEl>
                                      </p:cBhvr>
                                    </p:animEffect>
                                  </p:childTnLst>
                                </p:cTn>
                              </p:par>
                            </p:childTnLst>
                          </p:cTn>
                        </p:par>
                        <p:par>
                          <p:cTn id="39" fill="hold">
                            <p:stCondLst>
                              <p:cond delay="2500"/>
                            </p:stCondLst>
                            <p:childTnLst>
                              <p:par>
                                <p:cTn id="40" presetID="18" presetClass="entr" presetSubtype="3"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strips(upRight)">
                                      <p:cBhvr>
                                        <p:cTn id="4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椭圆 38"/>
          <p:cNvSpPr/>
          <p:nvPr/>
        </p:nvSpPr>
        <p:spPr>
          <a:xfrm>
            <a:off x="2600765" y="781283"/>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40" name="直接箭头连接符 39"/>
          <p:cNvCxnSpPr/>
          <p:nvPr/>
        </p:nvCxnSpPr>
        <p:spPr>
          <a:xfrm>
            <a:off x="3208345" y="1123019"/>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1" name="atom_192635"/>
          <p:cNvSpPr>
            <a:spLocks noChangeAspect="1"/>
          </p:cNvSpPr>
          <p:nvPr/>
        </p:nvSpPr>
        <p:spPr bwMode="auto">
          <a:xfrm>
            <a:off x="2757693" y="926577"/>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2" name="矩形 41"/>
          <p:cNvSpPr/>
          <p:nvPr/>
        </p:nvSpPr>
        <p:spPr>
          <a:xfrm>
            <a:off x="3842099" y="845968"/>
            <a:ext cx="5519460"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隐匿标记的一个典型应用实例</a:t>
            </a:r>
            <a:endParaRPr lang="zh-CN" altLang="en-US" sz="3200" dirty="0">
              <a:solidFill>
                <a:schemeClr val="tx1">
                  <a:lumMod val="85000"/>
                  <a:lumOff val="15000"/>
                </a:schemeClr>
              </a:solidFill>
              <a:latin typeface="+mj-ea"/>
              <a:ea typeface="+mj-ea"/>
            </a:endParaRPr>
          </a:p>
        </p:txBody>
      </p:sp>
      <p:grpSp>
        <p:nvGrpSpPr>
          <p:cNvPr id="49" name="组合 48"/>
          <p:cNvGrpSpPr/>
          <p:nvPr/>
        </p:nvGrpSpPr>
        <p:grpSpPr>
          <a:xfrm>
            <a:off x="1535678" y="1988810"/>
            <a:ext cx="9120644" cy="977753"/>
            <a:chOff x="4397979" y="1594398"/>
            <a:chExt cx="9120644" cy="977753"/>
          </a:xfrm>
        </p:grpSpPr>
        <p:sp>
          <p:nvSpPr>
            <p:cNvPr id="50" name="矩形: 圆角 49"/>
            <p:cNvSpPr/>
            <p:nvPr/>
          </p:nvSpPr>
          <p:spPr>
            <a:xfrm>
              <a:off x="4512178" y="1612118"/>
              <a:ext cx="9006445" cy="942313"/>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51" name="组合 50"/>
            <p:cNvGrpSpPr/>
            <p:nvPr/>
          </p:nvGrpSpPr>
          <p:grpSpPr>
            <a:xfrm>
              <a:off x="4397979" y="1594398"/>
              <a:ext cx="9120643" cy="977753"/>
              <a:chOff x="4397979" y="1594398"/>
              <a:chExt cx="9120643" cy="977753"/>
            </a:xfrm>
          </p:grpSpPr>
          <p:sp>
            <p:nvSpPr>
              <p:cNvPr id="52" name="Freeform 17"/>
              <p:cNvSpPr/>
              <p:nvPr/>
            </p:nvSpPr>
            <p:spPr bwMode="auto">
              <a:xfrm>
                <a:off x="4397979" y="1594398"/>
                <a:ext cx="104336" cy="977753"/>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53" name="矩形 52"/>
              <p:cNvSpPr/>
              <p:nvPr/>
            </p:nvSpPr>
            <p:spPr>
              <a:xfrm>
                <a:off x="4599751" y="1594398"/>
                <a:ext cx="8918871" cy="949042"/>
              </a:xfrm>
              <a:prstGeom prst="rect">
                <a:avLst/>
              </a:prstGeom>
            </p:spPr>
            <p:txBody>
              <a:bodyPr wrap="square">
                <a:spAutoFit/>
              </a:bodyPr>
              <a:lstStyle/>
              <a:p>
                <a:pPr lvl="0">
                  <a:lnSpc>
                    <a:spcPct val="120000"/>
                  </a:lnSpc>
                </a:pPr>
                <a:r>
                  <a:rPr lang="zh-CN" altLang="en-US" sz="2400" dirty="0">
                    <a:solidFill>
                      <a:schemeClr val="tx1">
                        <a:lumMod val="85000"/>
                        <a:lumOff val="15000"/>
                      </a:schemeClr>
                    </a:solidFill>
                    <a:latin typeface="+mj-lt"/>
                    <a:ea typeface="+mj-ea"/>
                  </a:rPr>
                  <a:t>在</a:t>
                </a:r>
                <a:r>
                  <a:rPr lang="en-US" altLang="zh-CN" sz="2400" dirty="0">
                    <a:solidFill>
                      <a:schemeClr val="tx1">
                        <a:lumMod val="85000"/>
                        <a:lumOff val="15000"/>
                      </a:schemeClr>
                    </a:solidFill>
                    <a:latin typeface="+mj-lt"/>
                    <a:ea typeface="+mj-ea"/>
                  </a:rPr>
                  <a:t>20</a:t>
                </a:r>
                <a:r>
                  <a:rPr lang="zh-CN" altLang="en-US" sz="2400" dirty="0">
                    <a:solidFill>
                      <a:schemeClr val="tx1">
                        <a:lumMod val="85000"/>
                        <a:lumOff val="15000"/>
                      </a:schemeClr>
                    </a:solidFill>
                    <a:latin typeface="+mj-lt"/>
                    <a:ea typeface="+mj-ea"/>
                  </a:rPr>
                  <a:t>世纪</a:t>
                </a:r>
                <a:r>
                  <a:rPr lang="en-US" altLang="zh-CN" sz="2400" dirty="0">
                    <a:solidFill>
                      <a:schemeClr val="tx1">
                        <a:lumMod val="85000"/>
                        <a:lumOff val="15000"/>
                      </a:schemeClr>
                    </a:solidFill>
                    <a:latin typeface="+mj-lt"/>
                    <a:ea typeface="+mj-ea"/>
                  </a:rPr>
                  <a:t>80</a:t>
                </a:r>
                <a:r>
                  <a:rPr lang="zh-CN" altLang="en-US" sz="2400" dirty="0">
                    <a:solidFill>
                      <a:schemeClr val="tx1">
                        <a:lumMod val="85000"/>
                        <a:lumOff val="15000"/>
                      </a:schemeClr>
                    </a:solidFill>
                    <a:latin typeface="+mj-lt"/>
                    <a:ea typeface="+mj-ea"/>
                  </a:rPr>
                  <a:t>年代的英国，英国首相玛格丽特</a:t>
                </a:r>
                <a:r>
                  <a:rPr lang="en-US" altLang="zh-CN" sz="2400" dirty="0">
                    <a:solidFill>
                      <a:schemeClr val="tx1">
                        <a:lumMod val="85000"/>
                        <a:lumOff val="15000"/>
                      </a:schemeClr>
                    </a:solidFill>
                    <a:latin typeface="+mj-lt"/>
                    <a:ea typeface="+mj-ea"/>
                  </a:rPr>
                  <a:t>·</a:t>
                </a:r>
                <a:r>
                  <a:rPr lang="zh-CN" altLang="en-US" sz="2400" dirty="0">
                    <a:solidFill>
                      <a:schemeClr val="tx1">
                        <a:lumMod val="85000"/>
                        <a:lumOff val="15000"/>
                      </a:schemeClr>
                    </a:solidFill>
                    <a:latin typeface="+mj-lt"/>
                    <a:ea typeface="+mj-ea"/>
                  </a:rPr>
                  <a:t>撒切尔夫人发现政府的机密文件屡屡被泄露出去。</a:t>
                </a:r>
                <a:endParaRPr lang="zh-CN" altLang="en-US" sz="2400" dirty="0">
                  <a:solidFill>
                    <a:schemeClr val="tx1">
                      <a:lumMod val="85000"/>
                      <a:lumOff val="15000"/>
                    </a:schemeClr>
                  </a:solidFill>
                  <a:latin typeface="+mj-lt"/>
                  <a:ea typeface="+mj-ea"/>
                </a:endParaRPr>
              </a:p>
            </p:txBody>
          </p:sp>
        </p:grpSp>
      </p:grpSp>
      <p:grpSp>
        <p:nvGrpSpPr>
          <p:cNvPr id="54" name="组合 53"/>
          <p:cNvGrpSpPr/>
          <p:nvPr/>
        </p:nvGrpSpPr>
        <p:grpSpPr>
          <a:xfrm>
            <a:off x="1535678" y="3347602"/>
            <a:ext cx="9120644" cy="622017"/>
            <a:chOff x="4397979" y="1594398"/>
            <a:chExt cx="9120644" cy="622017"/>
          </a:xfrm>
        </p:grpSpPr>
        <p:sp>
          <p:nvSpPr>
            <p:cNvPr id="55" name="矩形: 圆角 54"/>
            <p:cNvSpPr/>
            <p:nvPr/>
          </p:nvSpPr>
          <p:spPr>
            <a:xfrm>
              <a:off x="4512178" y="1612119"/>
              <a:ext cx="9006445" cy="604296"/>
            </a:xfrm>
            <a:prstGeom prst="roundRect">
              <a:avLst/>
            </a:prstGeom>
            <a:solidFill>
              <a:srgbClr val="6E0876">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56" name="组合 55"/>
            <p:cNvGrpSpPr/>
            <p:nvPr/>
          </p:nvGrpSpPr>
          <p:grpSpPr>
            <a:xfrm>
              <a:off x="4397979" y="1594398"/>
              <a:ext cx="9120643" cy="622017"/>
              <a:chOff x="4397979" y="1594398"/>
              <a:chExt cx="9120643" cy="622017"/>
            </a:xfrm>
          </p:grpSpPr>
          <p:sp>
            <p:nvSpPr>
              <p:cNvPr id="57" name="Freeform 17"/>
              <p:cNvSpPr/>
              <p:nvPr/>
            </p:nvSpPr>
            <p:spPr bwMode="auto">
              <a:xfrm>
                <a:off x="4397979" y="1594398"/>
                <a:ext cx="66375" cy="622017"/>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58" name="矩形 57"/>
              <p:cNvSpPr/>
              <p:nvPr/>
            </p:nvSpPr>
            <p:spPr>
              <a:xfrm>
                <a:off x="4599751" y="1662306"/>
                <a:ext cx="8918871" cy="503921"/>
              </a:xfrm>
              <a:prstGeom prst="rect">
                <a:avLst/>
              </a:prstGeom>
            </p:spPr>
            <p:txBody>
              <a:bodyPr wrap="square">
                <a:spAutoFit/>
              </a:bodyPr>
              <a:lstStyle/>
              <a:p>
                <a:pPr lvl="0">
                  <a:lnSpc>
                    <a:spcPct val="120000"/>
                  </a:lnSpc>
                </a:pPr>
                <a:r>
                  <a:rPr lang="zh-CN" altLang="en-US" sz="2400" dirty="0">
                    <a:solidFill>
                      <a:schemeClr val="tx1">
                        <a:lumMod val="85000"/>
                        <a:lumOff val="15000"/>
                      </a:schemeClr>
                    </a:solidFill>
                    <a:latin typeface="+mj-lt"/>
                    <a:ea typeface="+mj-ea"/>
                  </a:rPr>
                  <a:t>她使用了上述这种利用文字间隔嵌入隐匿标记的方法；</a:t>
                </a:r>
                <a:endParaRPr lang="zh-CN" altLang="en-US" sz="2400" dirty="0">
                  <a:solidFill>
                    <a:schemeClr val="tx1">
                      <a:lumMod val="85000"/>
                      <a:lumOff val="15000"/>
                    </a:schemeClr>
                  </a:solidFill>
                  <a:latin typeface="+mj-lt"/>
                  <a:ea typeface="+mj-ea"/>
                </a:endParaRPr>
              </a:p>
            </p:txBody>
          </p:sp>
        </p:grpSp>
      </p:grpSp>
      <p:grpSp>
        <p:nvGrpSpPr>
          <p:cNvPr id="64" name="组合 63"/>
          <p:cNvGrpSpPr/>
          <p:nvPr/>
        </p:nvGrpSpPr>
        <p:grpSpPr>
          <a:xfrm>
            <a:off x="1535678" y="4350658"/>
            <a:ext cx="9120644" cy="622017"/>
            <a:chOff x="4397979" y="1594398"/>
            <a:chExt cx="9120644" cy="622017"/>
          </a:xfrm>
        </p:grpSpPr>
        <p:sp>
          <p:nvSpPr>
            <p:cNvPr id="65" name="矩形: 圆角 64"/>
            <p:cNvSpPr/>
            <p:nvPr/>
          </p:nvSpPr>
          <p:spPr>
            <a:xfrm>
              <a:off x="4512178" y="1612119"/>
              <a:ext cx="9006445" cy="604296"/>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66" name="组合 65"/>
            <p:cNvGrpSpPr/>
            <p:nvPr/>
          </p:nvGrpSpPr>
          <p:grpSpPr>
            <a:xfrm>
              <a:off x="4397979" y="1594398"/>
              <a:ext cx="9120643" cy="622017"/>
              <a:chOff x="4397979" y="1594398"/>
              <a:chExt cx="9120643" cy="622017"/>
            </a:xfrm>
          </p:grpSpPr>
          <p:sp>
            <p:nvSpPr>
              <p:cNvPr id="67" name="Freeform 17"/>
              <p:cNvSpPr/>
              <p:nvPr/>
            </p:nvSpPr>
            <p:spPr bwMode="auto">
              <a:xfrm>
                <a:off x="4397979" y="1594398"/>
                <a:ext cx="66375" cy="622017"/>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68" name="矩形 67"/>
              <p:cNvSpPr/>
              <p:nvPr/>
            </p:nvSpPr>
            <p:spPr>
              <a:xfrm>
                <a:off x="4599751" y="1662306"/>
                <a:ext cx="8918871" cy="503921"/>
              </a:xfrm>
              <a:prstGeom prst="rect">
                <a:avLst/>
              </a:prstGeom>
            </p:spPr>
            <p:txBody>
              <a:bodyPr wrap="square">
                <a:spAutoFit/>
              </a:bodyPr>
              <a:lstStyle/>
              <a:p>
                <a:pPr lvl="0">
                  <a:lnSpc>
                    <a:spcPct val="120000"/>
                  </a:lnSpc>
                </a:pPr>
                <a:r>
                  <a:rPr lang="zh-CN" altLang="en-US" sz="2400" dirty="0">
                    <a:solidFill>
                      <a:schemeClr val="tx1">
                        <a:lumMod val="85000"/>
                        <a:lumOff val="15000"/>
                      </a:schemeClr>
                    </a:solidFill>
                    <a:latin typeface="+mj-lt"/>
                    <a:ea typeface="+mj-ea"/>
                  </a:rPr>
                  <a:t>在发给不同人的文件中嵌入不同的隐匿标记；</a:t>
                </a:r>
                <a:endParaRPr lang="zh-CN" altLang="en-US" sz="2400" dirty="0">
                  <a:solidFill>
                    <a:schemeClr val="tx1">
                      <a:lumMod val="85000"/>
                      <a:lumOff val="15000"/>
                    </a:schemeClr>
                  </a:solidFill>
                  <a:latin typeface="+mj-lt"/>
                  <a:ea typeface="+mj-ea"/>
                </a:endParaRPr>
              </a:p>
            </p:txBody>
          </p:sp>
        </p:grpSp>
      </p:grpSp>
      <p:grpSp>
        <p:nvGrpSpPr>
          <p:cNvPr id="69" name="组合 68"/>
          <p:cNvGrpSpPr/>
          <p:nvPr/>
        </p:nvGrpSpPr>
        <p:grpSpPr>
          <a:xfrm>
            <a:off x="1535678" y="5353714"/>
            <a:ext cx="9120644" cy="622017"/>
            <a:chOff x="4397979" y="1594398"/>
            <a:chExt cx="9120644" cy="622017"/>
          </a:xfrm>
        </p:grpSpPr>
        <p:sp>
          <p:nvSpPr>
            <p:cNvPr id="70" name="矩形: 圆角 69"/>
            <p:cNvSpPr/>
            <p:nvPr/>
          </p:nvSpPr>
          <p:spPr>
            <a:xfrm>
              <a:off x="4512178" y="1612119"/>
              <a:ext cx="9006445" cy="604296"/>
            </a:xfrm>
            <a:prstGeom prst="roundRect">
              <a:avLst/>
            </a:prstGeom>
            <a:solidFill>
              <a:srgbClr val="6E0876">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71" name="组合 70"/>
            <p:cNvGrpSpPr/>
            <p:nvPr/>
          </p:nvGrpSpPr>
          <p:grpSpPr>
            <a:xfrm>
              <a:off x="4397979" y="1594398"/>
              <a:ext cx="9120643" cy="622017"/>
              <a:chOff x="4397979" y="1594398"/>
              <a:chExt cx="9120643" cy="622017"/>
            </a:xfrm>
          </p:grpSpPr>
          <p:sp>
            <p:nvSpPr>
              <p:cNvPr id="72" name="Freeform 17"/>
              <p:cNvSpPr/>
              <p:nvPr/>
            </p:nvSpPr>
            <p:spPr bwMode="auto">
              <a:xfrm>
                <a:off x="4397979" y="1594398"/>
                <a:ext cx="66375" cy="622017"/>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73" name="矩形 72"/>
              <p:cNvSpPr/>
              <p:nvPr/>
            </p:nvSpPr>
            <p:spPr>
              <a:xfrm>
                <a:off x="4599751" y="1662306"/>
                <a:ext cx="8918871" cy="503921"/>
              </a:xfrm>
              <a:prstGeom prst="rect">
                <a:avLst/>
              </a:prstGeom>
            </p:spPr>
            <p:txBody>
              <a:bodyPr wrap="square">
                <a:spAutoFit/>
              </a:bodyPr>
              <a:lstStyle/>
              <a:p>
                <a:pPr lvl="0">
                  <a:lnSpc>
                    <a:spcPct val="120000"/>
                  </a:lnSpc>
                </a:pPr>
                <a:r>
                  <a:rPr lang="zh-CN" altLang="en-US" sz="2400" dirty="0">
                    <a:solidFill>
                      <a:schemeClr val="tx1">
                        <a:lumMod val="85000"/>
                        <a:lumOff val="15000"/>
                      </a:schemeClr>
                    </a:solidFill>
                    <a:latin typeface="+mj-lt"/>
                    <a:ea typeface="+mj-ea"/>
                  </a:rPr>
                  <a:t>每一份文件中都隐藏着唯一的序列号</a:t>
                </a:r>
                <a:r>
                  <a:rPr lang="en-US" altLang="zh-CN" sz="2400" dirty="0">
                    <a:solidFill>
                      <a:schemeClr val="tx1">
                        <a:lumMod val="85000"/>
                        <a:lumOff val="15000"/>
                      </a:schemeClr>
                    </a:solidFill>
                    <a:latin typeface="+mj-lt"/>
                    <a:ea typeface="+mj-ea"/>
                  </a:rPr>
                  <a:t>......</a:t>
                </a:r>
                <a:endParaRPr lang="en-US" altLang="zh-CN" sz="2400" dirty="0">
                  <a:solidFill>
                    <a:schemeClr val="tx1">
                      <a:lumMod val="85000"/>
                      <a:lumOff val="15000"/>
                    </a:schemeClr>
                  </a:solidFill>
                  <a:latin typeface="+mj-lt"/>
                  <a:ea typeface="+mj-ea"/>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 calcmode="lin" valueType="num">
                                      <p:cBhvr>
                                        <p:cTn id="9" dur="500" fill="hold"/>
                                        <p:tgtEl>
                                          <p:spTgt spid="39"/>
                                        </p:tgtEl>
                                        <p:attrNameLst>
                                          <p:attrName>style.rotation</p:attrName>
                                        </p:attrNameLst>
                                      </p:cBhvr>
                                      <p:tavLst>
                                        <p:tav tm="0">
                                          <p:val>
                                            <p:fltVal val="90"/>
                                          </p:val>
                                        </p:tav>
                                        <p:tav tm="100000">
                                          <p:val>
                                            <p:fltVal val="0"/>
                                          </p:val>
                                        </p:tav>
                                      </p:tavLst>
                                    </p:anim>
                                    <p:animEffect transition="in" filter="fade">
                                      <p:cBhvr>
                                        <p:cTn id="10" dur="500"/>
                                        <p:tgtEl>
                                          <p:spTgt spid="39"/>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 calcmode="lin" valueType="num">
                                      <p:cBhvr>
                                        <p:cTn id="13" dur="500" fill="hold"/>
                                        <p:tgtEl>
                                          <p:spTgt spid="41"/>
                                        </p:tgtEl>
                                        <p:attrNameLst>
                                          <p:attrName>ppt_w</p:attrName>
                                        </p:attrNameLst>
                                      </p:cBhvr>
                                      <p:tavLst>
                                        <p:tav tm="0">
                                          <p:val>
                                            <p:fltVal val="0"/>
                                          </p:val>
                                        </p:tav>
                                        <p:tav tm="100000">
                                          <p:val>
                                            <p:strVal val="#ppt_w"/>
                                          </p:val>
                                        </p:tav>
                                      </p:tavLst>
                                    </p:anim>
                                    <p:anim calcmode="lin" valueType="num">
                                      <p:cBhvr>
                                        <p:cTn id="14" dur="500" fill="hold"/>
                                        <p:tgtEl>
                                          <p:spTgt spid="41"/>
                                        </p:tgtEl>
                                        <p:attrNameLst>
                                          <p:attrName>ppt_h</p:attrName>
                                        </p:attrNameLst>
                                      </p:cBhvr>
                                      <p:tavLst>
                                        <p:tav tm="0">
                                          <p:val>
                                            <p:fltVal val="0"/>
                                          </p:val>
                                        </p:tav>
                                        <p:tav tm="100000">
                                          <p:val>
                                            <p:strVal val="#ppt_h"/>
                                          </p:val>
                                        </p:tav>
                                      </p:tavLst>
                                    </p:anim>
                                    <p:anim calcmode="lin" valueType="num">
                                      <p:cBhvr>
                                        <p:cTn id="15" dur="500" fill="hold"/>
                                        <p:tgtEl>
                                          <p:spTgt spid="41"/>
                                        </p:tgtEl>
                                        <p:attrNameLst>
                                          <p:attrName>style.rotation</p:attrName>
                                        </p:attrNameLst>
                                      </p:cBhvr>
                                      <p:tavLst>
                                        <p:tav tm="0">
                                          <p:val>
                                            <p:fltVal val="90"/>
                                          </p:val>
                                        </p:tav>
                                        <p:tav tm="100000">
                                          <p:val>
                                            <p:fltVal val="0"/>
                                          </p:val>
                                        </p:tav>
                                      </p:tavLst>
                                    </p:anim>
                                    <p:animEffect transition="in" filter="fade">
                                      <p:cBhvr>
                                        <p:cTn id="16" dur="500"/>
                                        <p:tgtEl>
                                          <p:spTgt spid="41"/>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wipe(left)">
                                      <p:cBhvr>
                                        <p:cTn id="20" dur="500"/>
                                        <p:tgtEl>
                                          <p:spTgt spid="40"/>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left)">
                                      <p:cBhvr>
                                        <p:cTn id="24" dur="500"/>
                                        <p:tgtEl>
                                          <p:spTgt spid="42"/>
                                        </p:tgtEl>
                                      </p:cBhvr>
                                    </p:animEffect>
                                  </p:childTnLst>
                                </p:cTn>
                              </p:par>
                            </p:childTnLst>
                          </p:cTn>
                        </p:par>
                        <p:par>
                          <p:cTn id="25" fill="hold">
                            <p:stCondLst>
                              <p:cond delay="1500"/>
                            </p:stCondLst>
                            <p:childTnLst>
                              <p:par>
                                <p:cTn id="26" presetID="17" presetClass="entr" presetSubtype="8" fill="hold" nodeType="after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500" fill="hold"/>
                                        <p:tgtEl>
                                          <p:spTgt spid="49"/>
                                        </p:tgtEl>
                                        <p:attrNameLst>
                                          <p:attrName>ppt_x</p:attrName>
                                        </p:attrNameLst>
                                      </p:cBhvr>
                                      <p:tavLst>
                                        <p:tav tm="0">
                                          <p:val>
                                            <p:strVal val="#ppt_x-#ppt_w/2"/>
                                          </p:val>
                                        </p:tav>
                                        <p:tav tm="100000">
                                          <p:val>
                                            <p:strVal val="#ppt_x"/>
                                          </p:val>
                                        </p:tav>
                                      </p:tavLst>
                                    </p:anim>
                                    <p:anim calcmode="lin" valueType="num">
                                      <p:cBhvr>
                                        <p:cTn id="29" dur="500" fill="hold"/>
                                        <p:tgtEl>
                                          <p:spTgt spid="49"/>
                                        </p:tgtEl>
                                        <p:attrNameLst>
                                          <p:attrName>ppt_y</p:attrName>
                                        </p:attrNameLst>
                                      </p:cBhvr>
                                      <p:tavLst>
                                        <p:tav tm="0">
                                          <p:val>
                                            <p:strVal val="#ppt_y"/>
                                          </p:val>
                                        </p:tav>
                                        <p:tav tm="100000">
                                          <p:val>
                                            <p:strVal val="#ppt_y"/>
                                          </p:val>
                                        </p:tav>
                                      </p:tavLst>
                                    </p:anim>
                                    <p:anim calcmode="lin" valueType="num">
                                      <p:cBhvr>
                                        <p:cTn id="30" dur="500" fill="hold"/>
                                        <p:tgtEl>
                                          <p:spTgt spid="49"/>
                                        </p:tgtEl>
                                        <p:attrNameLst>
                                          <p:attrName>ppt_w</p:attrName>
                                        </p:attrNameLst>
                                      </p:cBhvr>
                                      <p:tavLst>
                                        <p:tav tm="0">
                                          <p:val>
                                            <p:fltVal val="0"/>
                                          </p:val>
                                        </p:tav>
                                        <p:tav tm="100000">
                                          <p:val>
                                            <p:strVal val="#ppt_w"/>
                                          </p:val>
                                        </p:tav>
                                      </p:tavLst>
                                    </p:anim>
                                    <p:anim calcmode="lin" valueType="num">
                                      <p:cBhvr>
                                        <p:cTn id="31" dur="500" fill="hold"/>
                                        <p:tgtEl>
                                          <p:spTgt spid="49"/>
                                        </p:tgtEl>
                                        <p:attrNameLst>
                                          <p:attrName>ppt_h</p:attrName>
                                        </p:attrNameLst>
                                      </p:cBhvr>
                                      <p:tavLst>
                                        <p:tav tm="0">
                                          <p:val>
                                            <p:strVal val="#ppt_h"/>
                                          </p:val>
                                        </p:tav>
                                        <p:tav tm="100000">
                                          <p:val>
                                            <p:strVal val="#ppt_h"/>
                                          </p:val>
                                        </p:tav>
                                      </p:tavLst>
                                    </p:anim>
                                  </p:childTnLst>
                                </p:cTn>
                              </p:par>
                            </p:childTnLst>
                          </p:cTn>
                        </p:par>
                        <p:par>
                          <p:cTn id="32" fill="hold">
                            <p:stCondLst>
                              <p:cond delay="2000"/>
                            </p:stCondLst>
                            <p:childTnLst>
                              <p:par>
                                <p:cTn id="33" presetID="17" presetClass="entr" presetSubtype="8"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p:cTn id="35" dur="500" fill="hold"/>
                                        <p:tgtEl>
                                          <p:spTgt spid="54"/>
                                        </p:tgtEl>
                                        <p:attrNameLst>
                                          <p:attrName>ppt_x</p:attrName>
                                        </p:attrNameLst>
                                      </p:cBhvr>
                                      <p:tavLst>
                                        <p:tav tm="0">
                                          <p:val>
                                            <p:strVal val="#ppt_x-#ppt_w/2"/>
                                          </p:val>
                                        </p:tav>
                                        <p:tav tm="100000">
                                          <p:val>
                                            <p:strVal val="#ppt_x"/>
                                          </p:val>
                                        </p:tav>
                                      </p:tavLst>
                                    </p:anim>
                                    <p:anim calcmode="lin" valueType="num">
                                      <p:cBhvr>
                                        <p:cTn id="36" dur="500" fill="hold"/>
                                        <p:tgtEl>
                                          <p:spTgt spid="54"/>
                                        </p:tgtEl>
                                        <p:attrNameLst>
                                          <p:attrName>ppt_y</p:attrName>
                                        </p:attrNameLst>
                                      </p:cBhvr>
                                      <p:tavLst>
                                        <p:tav tm="0">
                                          <p:val>
                                            <p:strVal val="#ppt_y"/>
                                          </p:val>
                                        </p:tav>
                                        <p:tav tm="100000">
                                          <p:val>
                                            <p:strVal val="#ppt_y"/>
                                          </p:val>
                                        </p:tav>
                                      </p:tavLst>
                                    </p:anim>
                                    <p:anim calcmode="lin" valueType="num">
                                      <p:cBhvr>
                                        <p:cTn id="37" dur="500" fill="hold"/>
                                        <p:tgtEl>
                                          <p:spTgt spid="54"/>
                                        </p:tgtEl>
                                        <p:attrNameLst>
                                          <p:attrName>ppt_w</p:attrName>
                                        </p:attrNameLst>
                                      </p:cBhvr>
                                      <p:tavLst>
                                        <p:tav tm="0">
                                          <p:val>
                                            <p:fltVal val="0"/>
                                          </p:val>
                                        </p:tav>
                                        <p:tav tm="100000">
                                          <p:val>
                                            <p:strVal val="#ppt_w"/>
                                          </p:val>
                                        </p:tav>
                                      </p:tavLst>
                                    </p:anim>
                                    <p:anim calcmode="lin" valueType="num">
                                      <p:cBhvr>
                                        <p:cTn id="38" dur="500" fill="hold"/>
                                        <p:tgtEl>
                                          <p:spTgt spid="54"/>
                                        </p:tgtEl>
                                        <p:attrNameLst>
                                          <p:attrName>ppt_h</p:attrName>
                                        </p:attrNameLst>
                                      </p:cBhvr>
                                      <p:tavLst>
                                        <p:tav tm="0">
                                          <p:val>
                                            <p:strVal val="#ppt_h"/>
                                          </p:val>
                                        </p:tav>
                                        <p:tav tm="100000">
                                          <p:val>
                                            <p:strVal val="#ppt_h"/>
                                          </p:val>
                                        </p:tav>
                                      </p:tavLst>
                                    </p:anim>
                                  </p:childTnLst>
                                </p:cTn>
                              </p:par>
                            </p:childTnLst>
                          </p:cTn>
                        </p:par>
                        <p:par>
                          <p:cTn id="39" fill="hold">
                            <p:stCondLst>
                              <p:cond delay="2500"/>
                            </p:stCondLst>
                            <p:childTnLst>
                              <p:par>
                                <p:cTn id="40" presetID="17" presetClass="entr" presetSubtype="8" fill="hold" nodeType="afterEffect">
                                  <p:stCondLst>
                                    <p:cond delay="0"/>
                                  </p:stCondLst>
                                  <p:childTnLst>
                                    <p:set>
                                      <p:cBhvr>
                                        <p:cTn id="41" dur="1" fill="hold">
                                          <p:stCondLst>
                                            <p:cond delay="0"/>
                                          </p:stCondLst>
                                        </p:cTn>
                                        <p:tgtEl>
                                          <p:spTgt spid="64"/>
                                        </p:tgtEl>
                                        <p:attrNameLst>
                                          <p:attrName>style.visibility</p:attrName>
                                        </p:attrNameLst>
                                      </p:cBhvr>
                                      <p:to>
                                        <p:strVal val="visible"/>
                                      </p:to>
                                    </p:set>
                                    <p:anim calcmode="lin" valueType="num">
                                      <p:cBhvr>
                                        <p:cTn id="42" dur="500" fill="hold"/>
                                        <p:tgtEl>
                                          <p:spTgt spid="64"/>
                                        </p:tgtEl>
                                        <p:attrNameLst>
                                          <p:attrName>ppt_x</p:attrName>
                                        </p:attrNameLst>
                                      </p:cBhvr>
                                      <p:tavLst>
                                        <p:tav tm="0">
                                          <p:val>
                                            <p:strVal val="#ppt_x-#ppt_w/2"/>
                                          </p:val>
                                        </p:tav>
                                        <p:tav tm="100000">
                                          <p:val>
                                            <p:strVal val="#ppt_x"/>
                                          </p:val>
                                        </p:tav>
                                      </p:tavLst>
                                    </p:anim>
                                    <p:anim calcmode="lin" valueType="num">
                                      <p:cBhvr>
                                        <p:cTn id="43" dur="500" fill="hold"/>
                                        <p:tgtEl>
                                          <p:spTgt spid="64"/>
                                        </p:tgtEl>
                                        <p:attrNameLst>
                                          <p:attrName>ppt_y</p:attrName>
                                        </p:attrNameLst>
                                      </p:cBhvr>
                                      <p:tavLst>
                                        <p:tav tm="0">
                                          <p:val>
                                            <p:strVal val="#ppt_y"/>
                                          </p:val>
                                        </p:tav>
                                        <p:tav tm="100000">
                                          <p:val>
                                            <p:strVal val="#ppt_y"/>
                                          </p:val>
                                        </p:tav>
                                      </p:tavLst>
                                    </p:anim>
                                    <p:anim calcmode="lin" valueType="num">
                                      <p:cBhvr>
                                        <p:cTn id="44" dur="500" fill="hold"/>
                                        <p:tgtEl>
                                          <p:spTgt spid="64"/>
                                        </p:tgtEl>
                                        <p:attrNameLst>
                                          <p:attrName>ppt_w</p:attrName>
                                        </p:attrNameLst>
                                      </p:cBhvr>
                                      <p:tavLst>
                                        <p:tav tm="0">
                                          <p:val>
                                            <p:fltVal val="0"/>
                                          </p:val>
                                        </p:tav>
                                        <p:tav tm="100000">
                                          <p:val>
                                            <p:strVal val="#ppt_w"/>
                                          </p:val>
                                        </p:tav>
                                      </p:tavLst>
                                    </p:anim>
                                    <p:anim calcmode="lin" valueType="num">
                                      <p:cBhvr>
                                        <p:cTn id="45" dur="500" fill="hold"/>
                                        <p:tgtEl>
                                          <p:spTgt spid="64"/>
                                        </p:tgtEl>
                                        <p:attrNameLst>
                                          <p:attrName>ppt_h</p:attrName>
                                        </p:attrNameLst>
                                      </p:cBhvr>
                                      <p:tavLst>
                                        <p:tav tm="0">
                                          <p:val>
                                            <p:strVal val="#ppt_h"/>
                                          </p:val>
                                        </p:tav>
                                        <p:tav tm="100000">
                                          <p:val>
                                            <p:strVal val="#ppt_h"/>
                                          </p:val>
                                        </p:tav>
                                      </p:tavLst>
                                    </p:anim>
                                  </p:childTnLst>
                                </p:cTn>
                              </p:par>
                            </p:childTnLst>
                          </p:cTn>
                        </p:par>
                        <p:par>
                          <p:cTn id="46" fill="hold">
                            <p:stCondLst>
                              <p:cond delay="3000"/>
                            </p:stCondLst>
                            <p:childTnLst>
                              <p:par>
                                <p:cTn id="47" presetID="17" presetClass="entr" presetSubtype="8" fill="hold" nodeType="afterEffect">
                                  <p:stCondLst>
                                    <p:cond delay="0"/>
                                  </p:stCondLst>
                                  <p:childTnLst>
                                    <p:set>
                                      <p:cBhvr>
                                        <p:cTn id="48" dur="1" fill="hold">
                                          <p:stCondLst>
                                            <p:cond delay="0"/>
                                          </p:stCondLst>
                                        </p:cTn>
                                        <p:tgtEl>
                                          <p:spTgt spid="69"/>
                                        </p:tgtEl>
                                        <p:attrNameLst>
                                          <p:attrName>style.visibility</p:attrName>
                                        </p:attrNameLst>
                                      </p:cBhvr>
                                      <p:to>
                                        <p:strVal val="visible"/>
                                      </p:to>
                                    </p:set>
                                    <p:anim calcmode="lin" valueType="num">
                                      <p:cBhvr>
                                        <p:cTn id="49" dur="500" fill="hold"/>
                                        <p:tgtEl>
                                          <p:spTgt spid="69"/>
                                        </p:tgtEl>
                                        <p:attrNameLst>
                                          <p:attrName>ppt_x</p:attrName>
                                        </p:attrNameLst>
                                      </p:cBhvr>
                                      <p:tavLst>
                                        <p:tav tm="0">
                                          <p:val>
                                            <p:strVal val="#ppt_x-#ppt_w/2"/>
                                          </p:val>
                                        </p:tav>
                                        <p:tav tm="100000">
                                          <p:val>
                                            <p:strVal val="#ppt_x"/>
                                          </p:val>
                                        </p:tav>
                                      </p:tavLst>
                                    </p:anim>
                                    <p:anim calcmode="lin" valueType="num">
                                      <p:cBhvr>
                                        <p:cTn id="50" dur="500" fill="hold"/>
                                        <p:tgtEl>
                                          <p:spTgt spid="69"/>
                                        </p:tgtEl>
                                        <p:attrNameLst>
                                          <p:attrName>ppt_y</p:attrName>
                                        </p:attrNameLst>
                                      </p:cBhvr>
                                      <p:tavLst>
                                        <p:tav tm="0">
                                          <p:val>
                                            <p:strVal val="#ppt_y"/>
                                          </p:val>
                                        </p:tav>
                                        <p:tav tm="100000">
                                          <p:val>
                                            <p:strVal val="#ppt_y"/>
                                          </p:val>
                                        </p:tav>
                                      </p:tavLst>
                                    </p:anim>
                                    <p:anim calcmode="lin" valueType="num">
                                      <p:cBhvr>
                                        <p:cTn id="51" dur="500" fill="hold"/>
                                        <p:tgtEl>
                                          <p:spTgt spid="69"/>
                                        </p:tgtEl>
                                        <p:attrNameLst>
                                          <p:attrName>ppt_w</p:attrName>
                                        </p:attrNameLst>
                                      </p:cBhvr>
                                      <p:tavLst>
                                        <p:tav tm="0">
                                          <p:val>
                                            <p:fltVal val="0"/>
                                          </p:val>
                                        </p:tav>
                                        <p:tav tm="100000">
                                          <p:val>
                                            <p:strVal val="#ppt_w"/>
                                          </p:val>
                                        </p:tav>
                                      </p:tavLst>
                                    </p:anim>
                                    <p:anim calcmode="lin" valueType="num">
                                      <p:cBhvr>
                                        <p:cTn id="52" dur="500" fill="hold"/>
                                        <p:tgtEl>
                                          <p:spTgt spid="6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2" grpId="0"/>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81509" y="1699717"/>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charset="-122"/>
              </a:rPr>
              <a:t>一级标题：</a:t>
            </a:r>
            <a:endParaRPr lang="en-US" altLang="zh-CN" sz="2400" dirty="0">
              <a:solidFill>
                <a:schemeClr val="accent5">
                  <a:lumMod val="50000"/>
                </a:schemeClr>
              </a:solidFill>
              <a:latin typeface="+mn-ea"/>
              <a:cs typeface="黑体" panose="02010609060101010101" charset="-122"/>
            </a:endParaRPr>
          </a:p>
          <a:p>
            <a:pPr indent="266700" fontAlgn="auto"/>
            <a:r>
              <a:rPr lang="zh-CN" altLang="en-US" sz="2800" dirty="0">
                <a:solidFill>
                  <a:schemeClr val="tx1">
                    <a:lumMod val="85000"/>
                    <a:lumOff val="15000"/>
                  </a:schemeClr>
                </a:solidFill>
                <a:latin typeface="+mn-ea"/>
                <a:cs typeface="黑体" panose="02010609060101010101" charset="-122"/>
              </a:rPr>
              <a:t>  </a:t>
            </a:r>
            <a:endParaRPr lang="en-US" altLang="zh-CN" sz="2800" dirty="0">
              <a:solidFill>
                <a:schemeClr val="tx1">
                  <a:lumMod val="85000"/>
                  <a:lumOff val="15000"/>
                </a:schemeClr>
              </a:solidFill>
              <a:latin typeface="+mn-ea"/>
              <a:cs typeface="黑体" panose="02010609060101010101" charset="-122"/>
            </a:endParaRPr>
          </a:p>
          <a:p>
            <a:pPr indent="266700" fontAlgn="auto"/>
            <a:endParaRPr lang="en-US" altLang="zh-CN" sz="2800" dirty="0">
              <a:solidFill>
                <a:schemeClr val="tx1">
                  <a:lumMod val="85000"/>
                  <a:lumOff val="15000"/>
                </a:schemeClr>
              </a:solidFill>
              <a:latin typeface="+mn-ea"/>
              <a:cs typeface="黑体" panose="02010609060101010101" charset="-122"/>
            </a:endParaRPr>
          </a:p>
          <a:p>
            <a:pPr indent="266700" fontAlgn="auto"/>
            <a:r>
              <a:rPr lang="zh-CN" altLang="en-US" sz="2400" dirty="0">
                <a:solidFill>
                  <a:schemeClr val="accent5">
                    <a:lumMod val="50000"/>
                  </a:schemeClr>
                </a:solidFill>
                <a:latin typeface="+mn-ea"/>
                <a:cs typeface="黑体" panose="02010609060101010101" charset="-122"/>
              </a:rPr>
              <a:t>二级标题：</a:t>
            </a:r>
            <a:endParaRPr lang="en-US" altLang="zh-CN" sz="2400" dirty="0">
              <a:solidFill>
                <a:schemeClr val="accent5">
                  <a:lumMod val="50000"/>
                </a:schemeClr>
              </a:solidFill>
              <a:latin typeface="+mn-ea"/>
              <a:cs typeface="黑体" panose="02010609060101010101"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128" name="包装程序外壳对象" showAsIcon="1" r:id="rId1" imgW="3000375" imgH="523875" progId="Package">
                  <p:embed/>
                </p:oleObj>
              </mc:Choice>
              <mc:Fallback>
                <p:oleObj name="包装程序外壳对象" showAsIcon="1" r:id="rId1" imgW="3000375" imgH="523875" progId="Package">
                  <p:embed/>
                  <p:pic>
                    <p:nvPicPr>
                      <p:cNvPr id="0" name="图片 2121"/>
                      <p:cNvPicPr/>
                      <p:nvPr/>
                    </p:nvPicPr>
                    <p:blipFill>
                      <a:blip r:embed="rId2"/>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3"/>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endParaRPr lang="zh-CN" altLang="en-US" dirty="0"/>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endParaRPr lang="zh-CN" altLang="en-US" dirty="0"/>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129" name="包装程序外壳对象" showAsIcon="1" r:id="rId4" imgW="2333625" imgH="523875" progId="Package">
                  <p:embed/>
                </p:oleObj>
              </mc:Choice>
              <mc:Fallback>
                <p:oleObj name="包装程序外壳对象" showAsIcon="1" r:id="rId4" imgW="2333625" imgH="523875" progId="Package">
                  <p:embed/>
                  <p:pic>
                    <p:nvPicPr>
                      <p:cNvPr id="0" name="图片 2122"/>
                      <p:cNvPicPr/>
                      <p:nvPr/>
                    </p:nvPicPr>
                    <p:blipFill>
                      <a:blip r:embed="rId5"/>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130" name="包装程序外壳对象" showAsIcon="1" r:id="rId6" imgW="2514600" imgH="523875" progId="Package">
                  <p:embed/>
                </p:oleObj>
              </mc:Choice>
              <mc:Fallback>
                <p:oleObj name="包装程序外壳对象" showAsIcon="1" r:id="rId6" imgW="2514600" imgH="523875" progId="Package">
                  <p:embed/>
                  <p:pic>
                    <p:nvPicPr>
                      <p:cNvPr id="0" name="图片 2123"/>
                      <p:cNvPicPr/>
                      <p:nvPr/>
                    </p:nvPicPr>
                    <p:blipFill>
                      <a:blip r:embed="rId7"/>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131" name="包装程序外壳对象" showAsIcon="1" r:id="rId8" imgW="542925" imgH="523875" progId="Package">
                  <p:embed/>
                </p:oleObj>
              </mc:Choice>
              <mc:Fallback>
                <p:oleObj name="包装程序外壳对象" showAsIcon="1" r:id="rId8" imgW="542925" imgH="523875" progId="Package">
                  <p:embed/>
                  <p:pic>
                    <p:nvPicPr>
                      <p:cNvPr id="0" name="图片 2124"/>
                      <p:cNvPicPr/>
                      <p:nvPr/>
                    </p:nvPicPr>
                    <p:blipFill>
                      <a:blip r:embed="rId9"/>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endParaRPr lang="zh-CN" altLang="en-US" sz="2400" dirty="0"/>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endParaRPr lang="zh-CN" altLang="en-US" dirty="0"/>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endParaRPr lang="zh-CN" altLang="en-US" sz="8800" dirty="0">
              <a:solidFill>
                <a:srgbClr val="FF0000"/>
              </a:solidFil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3332480" y="816453"/>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2" name="直接箭头连接符 11"/>
          <p:cNvCxnSpPr/>
          <p:nvPr/>
        </p:nvCxnSpPr>
        <p:spPr>
          <a:xfrm>
            <a:off x="3940060" y="1158189"/>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atom_192635"/>
          <p:cNvSpPr>
            <a:spLocks noChangeAspect="1"/>
          </p:cNvSpPr>
          <p:nvPr/>
        </p:nvSpPr>
        <p:spPr bwMode="auto">
          <a:xfrm>
            <a:off x="3489408" y="961747"/>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矩形 17"/>
          <p:cNvSpPr/>
          <p:nvPr/>
        </p:nvSpPr>
        <p:spPr>
          <a:xfrm>
            <a:off x="4573814" y="881138"/>
            <a:ext cx="3877985"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信息隐藏的历史回顾</a:t>
            </a:r>
            <a:endParaRPr lang="zh-CN" altLang="en-US" sz="3200" dirty="0">
              <a:solidFill>
                <a:schemeClr val="tx1">
                  <a:lumMod val="85000"/>
                  <a:lumOff val="15000"/>
                </a:schemeClr>
              </a:solidFill>
              <a:latin typeface="+mj-ea"/>
              <a:ea typeface="+mj-ea"/>
            </a:endParaRPr>
          </a:p>
        </p:txBody>
      </p:sp>
      <p:grpSp>
        <p:nvGrpSpPr>
          <p:cNvPr id="11" name="组合 10"/>
          <p:cNvGrpSpPr/>
          <p:nvPr/>
        </p:nvGrpSpPr>
        <p:grpSpPr>
          <a:xfrm>
            <a:off x="3614151" y="2254581"/>
            <a:ext cx="4963698" cy="617070"/>
            <a:chOff x="5493750" y="892151"/>
            <a:chExt cx="4963698" cy="617070"/>
          </a:xfrm>
        </p:grpSpPr>
        <p:sp>
          <p:nvSpPr>
            <p:cNvPr id="13" name="矩形: 圆角 1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4"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5" name="矩形: 圆角 14"/>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技术性的隐写术</a:t>
              </a:r>
              <a:endParaRPr lang="zh-CN" altLang="en-US" sz="2400" dirty="0">
                <a:solidFill>
                  <a:srgbClr val="0F73EE"/>
                </a:solidFill>
                <a:ea typeface="+mj-ea"/>
                <a:cs typeface="+mn-ea"/>
                <a:sym typeface="+mn-lt"/>
              </a:endParaRPr>
            </a:p>
          </p:txBody>
        </p:sp>
      </p:grpSp>
      <p:grpSp>
        <p:nvGrpSpPr>
          <p:cNvPr id="16" name="组合 15"/>
          <p:cNvGrpSpPr/>
          <p:nvPr/>
        </p:nvGrpSpPr>
        <p:grpSpPr>
          <a:xfrm>
            <a:off x="3614151" y="3450068"/>
            <a:ext cx="4963698" cy="617070"/>
            <a:chOff x="5493750" y="892151"/>
            <a:chExt cx="4963698" cy="617070"/>
          </a:xfrm>
        </p:grpSpPr>
        <p:sp>
          <p:nvSpPr>
            <p:cNvPr id="17" name="矩形: 圆角 16"/>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0" name="矩形: 圆角 1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语言学中的隐写术</a:t>
              </a:r>
              <a:endParaRPr lang="zh-CN" altLang="en-US" sz="2400" dirty="0">
                <a:solidFill>
                  <a:schemeClr val="tx1">
                    <a:lumMod val="85000"/>
                    <a:lumOff val="15000"/>
                  </a:schemeClr>
                </a:solidFill>
                <a:ea typeface="+mj-ea"/>
                <a:cs typeface="+mn-ea"/>
                <a:sym typeface="+mn-lt"/>
              </a:endParaRPr>
            </a:p>
          </p:txBody>
        </p:sp>
      </p:grpSp>
      <p:grpSp>
        <p:nvGrpSpPr>
          <p:cNvPr id="21" name="组合 20"/>
          <p:cNvGrpSpPr/>
          <p:nvPr/>
        </p:nvGrpSpPr>
        <p:grpSpPr>
          <a:xfrm>
            <a:off x="3614151" y="4645555"/>
            <a:ext cx="4963698" cy="617070"/>
            <a:chOff x="5493750" y="892151"/>
            <a:chExt cx="4963698" cy="617070"/>
          </a:xfrm>
        </p:grpSpPr>
        <p:sp>
          <p:nvSpPr>
            <p:cNvPr id="22" name="矩形: 圆角 2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4" name="矩形: 圆角 2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保护版权的隐写术</a:t>
              </a:r>
              <a:endParaRPr lang="zh-CN" altLang="en-US" sz="2400" dirty="0">
                <a:solidFill>
                  <a:schemeClr val="tx1">
                    <a:lumMod val="85000"/>
                    <a:lumOff val="15000"/>
                  </a:schemeClr>
                </a:solidFill>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90"/>
                                          </p:val>
                                        </p:tav>
                                        <p:tav tm="100000">
                                          <p:val>
                                            <p:fltVal val="0"/>
                                          </p:val>
                                        </p:tav>
                                      </p:tavLst>
                                    </p:anim>
                                    <p:animEffect transition="in" filter="fade">
                                      <p:cBhvr>
                                        <p:cTn id="10" dur="500"/>
                                        <p:tgtEl>
                                          <p:spTgt spid="1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 calcmode="lin" valueType="num">
                                      <p:cBhvr>
                                        <p:cTn id="15" dur="500" fill="hold"/>
                                        <p:tgtEl>
                                          <p:spTgt spid="9"/>
                                        </p:tgtEl>
                                        <p:attrNameLst>
                                          <p:attrName>style.rotation</p:attrName>
                                        </p:attrNameLst>
                                      </p:cBhvr>
                                      <p:tavLst>
                                        <p:tav tm="0">
                                          <p:val>
                                            <p:fltVal val="90"/>
                                          </p:val>
                                        </p:tav>
                                        <p:tav tm="100000">
                                          <p:val>
                                            <p:fltVal val="0"/>
                                          </p:val>
                                        </p:tav>
                                      </p:tavLst>
                                    </p:anim>
                                    <p:animEffect transition="in" filter="fade">
                                      <p:cBhvr>
                                        <p:cTn id="16" dur="500"/>
                                        <p:tgtEl>
                                          <p:spTgt spid="9"/>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par>
                          <p:cTn id="25" fill="hold">
                            <p:stCondLst>
                              <p:cond delay="1500"/>
                            </p:stCondLst>
                            <p:childTnLst>
                              <p:par>
                                <p:cTn id="26" presetID="17" presetClass="entr" presetSubtype="8"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ppt_x</p:attrName>
                                        </p:attrNameLst>
                                      </p:cBhvr>
                                      <p:tavLst>
                                        <p:tav tm="0">
                                          <p:val>
                                            <p:strVal val="#ppt_x-#ppt_w/2"/>
                                          </p:val>
                                        </p:tav>
                                        <p:tav tm="100000">
                                          <p:val>
                                            <p:strVal val="#ppt_x"/>
                                          </p:val>
                                        </p:tav>
                                      </p:tavLst>
                                    </p:anim>
                                    <p:anim calcmode="lin" valueType="num">
                                      <p:cBhvr>
                                        <p:cTn id="29" dur="500" fill="hold"/>
                                        <p:tgtEl>
                                          <p:spTgt spid="11"/>
                                        </p:tgtEl>
                                        <p:attrNameLst>
                                          <p:attrName>ppt_y</p:attrName>
                                        </p:attrNameLst>
                                      </p:cBhvr>
                                      <p:tavLst>
                                        <p:tav tm="0">
                                          <p:val>
                                            <p:strVal val="#ppt_y"/>
                                          </p:val>
                                        </p:tav>
                                        <p:tav tm="100000">
                                          <p:val>
                                            <p:strVal val="#ppt_y"/>
                                          </p:val>
                                        </p:tav>
                                      </p:tavLst>
                                    </p:anim>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strVal val="#ppt_h"/>
                                          </p:val>
                                        </p:tav>
                                        <p:tav tm="100000">
                                          <p:val>
                                            <p:strVal val="#ppt_h"/>
                                          </p:val>
                                        </p:tav>
                                      </p:tavLst>
                                    </p:anim>
                                  </p:childTnLst>
                                </p:cTn>
                              </p:par>
                            </p:childTnLst>
                          </p:cTn>
                        </p:par>
                        <p:par>
                          <p:cTn id="32" fill="hold">
                            <p:stCondLst>
                              <p:cond delay="2000"/>
                            </p:stCondLst>
                            <p:childTnLst>
                              <p:par>
                                <p:cTn id="33" presetID="17" presetClass="entr" presetSubtype="8"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ppt_w/2"/>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strVal val="#ppt_h"/>
                                          </p:val>
                                        </p:tav>
                                        <p:tav tm="100000">
                                          <p:val>
                                            <p:strVal val="#ppt_h"/>
                                          </p:val>
                                        </p:tav>
                                      </p:tavLst>
                                    </p:anim>
                                  </p:childTnLst>
                                </p:cTn>
                              </p:par>
                            </p:childTnLst>
                          </p:cTn>
                        </p:par>
                        <p:par>
                          <p:cTn id="39" fill="hold">
                            <p:stCondLst>
                              <p:cond delay="2500"/>
                            </p:stCondLst>
                            <p:childTnLst>
                              <p:par>
                                <p:cTn id="40" presetID="17" presetClass="entr" presetSubtype="8"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ppt_x</p:attrName>
                                        </p:attrNameLst>
                                      </p:cBhvr>
                                      <p:tavLst>
                                        <p:tav tm="0">
                                          <p:val>
                                            <p:strVal val="#ppt_x-#ppt_w/2"/>
                                          </p:val>
                                        </p:tav>
                                        <p:tav tm="100000">
                                          <p:val>
                                            <p:strVal val="#ppt_x"/>
                                          </p:val>
                                        </p:tav>
                                      </p:tavLst>
                                    </p:anim>
                                    <p:anim calcmode="lin" valueType="num">
                                      <p:cBhvr>
                                        <p:cTn id="43" dur="500" fill="hold"/>
                                        <p:tgtEl>
                                          <p:spTgt spid="21"/>
                                        </p:tgtEl>
                                        <p:attrNameLst>
                                          <p:attrName>ppt_y</p:attrName>
                                        </p:attrNameLst>
                                      </p:cBhvr>
                                      <p:tavLst>
                                        <p:tav tm="0">
                                          <p:val>
                                            <p:strVal val="#ppt_y"/>
                                          </p:val>
                                        </p:tav>
                                        <p:tav tm="100000">
                                          <p:val>
                                            <p:strVal val="#ppt_y"/>
                                          </p:val>
                                        </p:tav>
                                      </p:tavLst>
                                    </p:anim>
                                    <p:anim calcmode="lin" valueType="num">
                                      <p:cBhvr>
                                        <p:cTn id="44" dur="500" fill="hold"/>
                                        <p:tgtEl>
                                          <p:spTgt spid="21"/>
                                        </p:tgtEl>
                                        <p:attrNameLst>
                                          <p:attrName>ppt_w</p:attrName>
                                        </p:attrNameLst>
                                      </p:cBhvr>
                                      <p:tavLst>
                                        <p:tav tm="0">
                                          <p:val>
                                            <p:fltVal val="0"/>
                                          </p:val>
                                        </p:tav>
                                        <p:tav tm="100000">
                                          <p:val>
                                            <p:strVal val="#ppt_w"/>
                                          </p:val>
                                        </p:tav>
                                      </p:tavLst>
                                    </p:anim>
                                    <p:anim calcmode="lin" valueType="num">
                                      <p:cBhvr>
                                        <p:cTn id="45"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78312" y="2562627"/>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151389"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技术性的隐写术</a:t>
                </a:r>
                <a:endPar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3681927" cy="840284"/>
            <a:chOff x="3135993" y="1051060"/>
            <a:chExt cx="3681927" cy="840284"/>
          </a:xfrm>
        </p:grpSpPr>
        <p:sp>
          <p:nvSpPr>
            <p:cNvPr id="20" name="矩形: 圆角 19"/>
            <p:cNvSpPr/>
            <p:nvPr/>
          </p:nvSpPr>
          <p:spPr>
            <a:xfrm>
              <a:off x="3839426" y="1280937"/>
              <a:ext cx="2978494"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2698175"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文头送信的方法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1326361" y="1991152"/>
            <a:ext cx="9539279" cy="3684588"/>
            <a:chOff x="1962782" y="3317604"/>
            <a:chExt cx="9539279" cy="3684588"/>
          </a:xfrm>
        </p:grpSpPr>
        <p:sp>
          <p:nvSpPr>
            <p:cNvPr id="18" name="矩形: 圆角 17"/>
            <p:cNvSpPr/>
            <p:nvPr/>
          </p:nvSpPr>
          <p:spPr>
            <a:xfrm>
              <a:off x="1962782" y="3317604"/>
              <a:ext cx="9539279" cy="368458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2196422" y="3578343"/>
              <a:ext cx="9071998" cy="3163110"/>
            </a:xfrm>
            <a:prstGeom prst="rect">
              <a:avLst/>
            </a:prstGeom>
          </p:spPr>
          <p:txBody>
            <a:bodyPr wrap="square">
              <a:spAutoFit/>
            </a:bodyPr>
            <a:lstStyle/>
            <a:p>
              <a:pPr indent="647700" fontAlgn="base">
                <a:lnSpc>
                  <a:spcPct val="120000"/>
                </a:lnSpc>
                <a:spcAft>
                  <a:spcPct val="0"/>
                </a:spcAft>
                <a:defRPr/>
              </a:pPr>
              <a:r>
                <a:rPr lang="zh-CN" altLang="en-US" sz="2400" dirty="0">
                  <a:latin typeface="+mj-lt"/>
                </a:rPr>
                <a:t>被人们誉为历史学之父的古希腊历史学家希罗多德</a:t>
              </a:r>
              <a:r>
                <a:rPr lang="en-US" altLang="zh-CN" sz="2400" dirty="0">
                  <a:latin typeface="+mj-lt"/>
                </a:rPr>
                <a:t>(Herodotus, 486—425)</a:t>
              </a:r>
              <a:r>
                <a:rPr lang="zh-CN" altLang="en-US" sz="2400" dirty="0">
                  <a:latin typeface="+mj-lt"/>
                </a:rPr>
                <a:t>，在其著作中讲述了这样一则故事：公元前</a:t>
              </a:r>
              <a:r>
                <a:rPr lang="en-US" altLang="zh-CN" sz="2400" dirty="0">
                  <a:latin typeface="+mj-lt"/>
                </a:rPr>
                <a:t>480</a:t>
              </a:r>
              <a:r>
                <a:rPr lang="zh-CN" altLang="en-US" sz="2400" dirty="0">
                  <a:latin typeface="+mj-lt"/>
                </a:rPr>
                <a:t>年，一个名叫希斯提乌斯（</a:t>
              </a:r>
              <a:r>
                <a:rPr lang="en-US" altLang="zh-CN" sz="2400" dirty="0" err="1">
                  <a:latin typeface="+mj-lt"/>
                </a:rPr>
                <a:t>Histaieus</a:t>
              </a:r>
              <a:r>
                <a:rPr lang="zh-CN" altLang="en-US" sz="2400" dirty="0">
                  <a:latin typeface="+mj-lt"/>
                </a:rPr>
                <a:t>）的人筹划着与他的朋友合伙发起叛乱，里应外合，以便推翻波斯人的统治。他找来一位忠诚的奴隶，剃光其头发并把消息刺在头皮上，等到头发又长起来了，把这人派出去送“信”，最后叛乱成功了。这可能是历史记载的隐写术的最早应用。类似的方法，在</a:t>
              </a:r>
              <a:r>
                <a:rPr lang="en-US" altLang="zh-CN" sz="2400" dirty="0">
                  <a:latin typeface="+mj-lt"/>
                </a:rPr>
                <a:t>20</a:t>
              </a:r>
              <a:r>
                <a:rPr lang="zh-CN" altLang="en-US" sz="2400" dirty="0">
                  <a:latin typeface="+mj-lt"/>
                </a:rPr>
                <a:t>世纪初期仍然被德国间谍所使用。</a:t>
              </a:r>
              <a:endParaRPr lang="zh-CN" altLang="en-US" sz="2400" dirty="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arn(inVertic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3344923" cy="840284"/>
            <a:chOff x="3135993" y="1051060"/>
            <a:chExt cx="3344923" cy="840284"/>
          </a:xfrm>
        </p:grpSpPr>
        <p:sp>
          <p:nvSpPr>
            <p:cNvPr id="20" name="矩形: 圆角 19"/>
            <p:cNvSpPr/>
            <p:nvPr/>
          </p:nvSpPr>
          <p:spPr>
            <a:xfrm>
              <a:off x="3839426" y="1280937"/>
              <a:ext cx="2641490"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2339102"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书记板的方法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1594973" y="2245354"/>
            <a:ext cx="9002054" cy="2733339"/>
            <a:chOff x="1076853" y="5080315"/>
            <a:chExt cx="5054600" cy="1959087"/>
          </a:xfrm>
        </p:grpSpPr>
        <p:cxnSp>
          <p:nvCxnSpPr>
            <p:cNvPr id="14" name="直接连接符 13"/>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5" name="矩形: 圆角 14"/>
            <p:cNvSpPr/>
            <p:nvPr/>
          </p:nvSpPr>
          <p:spPr>
            <a:xfrm>
              <a:off x="1076853" y="5228959"/>
              <a:ext cx="5054600" cy="181044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6" name="矩形 15"/>
          <p:cNvSpPr/>
          <p:nvPr/>
        </p:nvSpPr>
        <p:spPr>
          <a:xfrm>
            <a:off x="1694023" y="2591211"/>
            <a:ext cx="8803955" cy="2306955"/>
          </a:xfrm>
          <a:prstGeom prst="rect">
            <a:avLst/>
          </a:prstGeom>
        </p:spPr>
        <p:txBody>
          <a:bodyPr wrap="square">
            <a:spAutoFit/>
          </a:bodyPr>
          <a:lstStyle/>
          <a:p>
            <a:pPr indent="647700" fontAlgn="base">
              <a:lnSpc>
                <a:spcPct val="150000"/>
              </a:lnSpc>
              <a:spcAft>
                <a:spcPct val="0"/>
              </a:spcAft>
              <a:defRPr/>
            </a:pPr>
            <a:r>
              <a:rPr lang="zh-CN" altLang="en-US" sz="2400" dirty="0">
                <a:latin typeface="+mj-lt"/>
              </a:rPr>
              <a:t>德莫瑞特思通过书记板提醒了斯巴达</a:t>
            </a:r>
            <a:r>
              <a:rPr lang="en-US" altLang="zh-CN" sz="2400" dirty="0">
                <a:latin typeface="+mj-lt"/>
              </a:rPr>
              <a:t>(Sparta)</a:t>
            </a:r>
            <a:r>
              <a:rPr lang="zh-CN" altLang="en-US" sz="2400" dirty="0">
                <a:latin typeface="+mj-lt"/>
              </a:rPr>
              <a:t>，告知了波斯国王薛西斯</a:t>
            </a:r>
            <a:r>
              <a:rPr lang="en-US" altLang="zh-CN" sz="2400" dirty="0">
                <a:latin typeface="+mj-lt"/>
              </a:rPr>
              <a:t>(Xerxes)</a:t>
            </a:r>
            <a:r>
              <a:rPr lang="zh-CN" altLang="en-US" sz="2400" dirty="0">
                <a:latin typeface="+mj-lt"/>
              </a:rPr>
              <a:t>入侵希腊的计划。他首先去掉书记板上的蜡，然后将消息写在木板上，再用</a:t>
            </a:r>
            <a:r>
              <a:rPr lang="zh-CN" altLang="en-US" sz="2400" dirty="0">
                <a:latin typeface="+mj-lt"/>
                <a:sym typeface="+mn-ea"/>
              </a:rPr>
              <a:t>蜡</a:t>
            </a:r>
            <a:r>
              <a:rPr lang="zh-CN" altLang="en-US" sz="2400" dirty="0">
                <a:latin typeface="+mj-lt"/>
              </a:rPr>
              <a:t>覆盖，这样处理后的书记板看起来是一个完全空白的。</a:t>
            </a:r>
            <a:endParaRPr lang="zh-CN" altLang="en-US" sz="24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1"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ppt_x</p:attrName>
                                        </p:attrNameLst>
                                      </p:cBhvr>
                                      <p:tavLst>
                                        <p:tav tm="0">
                                          <p:val>
                                            <p:strVal val="#ppt_x"/>
                                          </p:val>
                                        </p:tav>
                                        <p:tav tm="100000">
                                          <p:val>
                                            <p:strVal val="#ppt_x"/>
                                          </p:val>
                                        </p:tav>
                                      </p:tavLst>
                                    </p:anim>
                                    <p:anim calcmode="lin" valueType="num">
                                      <p:cBhvr>
                                        <p:cTn id="15" dur="500" fill="hold"/>
                                        <p:tgtEl>
                                          <p:spTgt spid="13"/>
                                        </p:tgtEl>
                                        <p:attrNameLst>
                                          <p:attrName>ppt_y</p:attrName>
                                        </p:attrNameLst>
                                      </p:cBhvr>
                                      <p:tavLst>
                                        <p:tav tm="0">
                                          <p:val>
                                            <p:strVal val="#ppt_y-#ppt_h/2"/>
                                          </p:val>
                                        </p:tav>
                                        <p:tav tm="100000">
                                          <p:val>
                                            <p:strVal val="#ppt_y"/>
                                          </p:val>
                                        </p:tav>
                                      </p:tavLst>
                                    </p:anim>
                                    <p:anim calcmode="lin" valueType="num">
                                      <p:cBhvr>
                                        <p:cTn id="16" dur="500" fill="hold"/>
                                        <p:tgtEl>
                                          <p:spTgt spid="13"/>
                                        </p:tgtEl>
                                        <p:attrNameLst>
                                          <p:attrName>ppt_w</p:attrName>
                                        </p:attrNameLst>
                                      </p:cBhvr>
                                      <p:tavLst>
                                        <p:tav tm="0">
                                          <p:val>
                                            <p:strVal val="#ppt_w"/>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childTnLst>
                                </p:cTn>
                              </p:par>
                              <p:par>
                                <p:cTn id="18" presetID="22" presetClass="entr" presetSubtype="4"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down)">
                                      <p:cBhvr>
                                        <p:cTn id="20" dur="6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2957648" cy="840284"/>
            <a:chOff x="3135993" y="1051060"/>
            <a:chExt cx="2957648" cy="840284"/>
          </a:xfrm>
        </p:grpSpPr>
        <p:sp>
          <p:nvSpPr>
            <p:cNvPr id="20" name="矩形: 圆角 19"/>
            <p:cNvSpPr/>
            <p:nvPr/>
          </p:nvSpPr>
          <p:spPr>
            <a:xfrm>
              <a:off x="3839426" y="1280937"/>
              <a:ext cx="2254215"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1980029"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实物隐藏法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4436609" y="2055658"/>
            <a:ext cx="3318781" cy="3637587"/>
            <a:chOff x="1419126" y="2735782"/>
            <a:chExt cx="3318781" cy="3637587"/>
          </a:xfrm>
        </p:grpSpPr>
        <p:grpSp>
          <p:nvGrpSpPr>
            <p:cNvPr id="12" name="组合 11"/>
            <p:cNvGrpSpPr/>
            <p:nvPr/>
          </p:nvGrpSpPr>
          <p:grpSpPr>
            <a:xfrm>
              <a:off x="1419126" y="2735782"/>
              <a:ext cx="3318781" cy="3637587"/>
              <a:chOff x="1980913" y="3125907"/>
              <a:chExt cx="3318781" cy="3637587"/>
            </a:xfrm>
          </p:grpSpPr>
          <p:sp>
            <p:nvSpPr>
              <p:cNvPr id="18" name="椭圆 17"/>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19" name="图片 18"/>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7" name="矩形 16"/>
            <p:cNvSpPr/>
            <p:nvPr/>
          </p:nvSpPr>
          <p:spPr>
            <a:xfrm>
              <a:off x="1647106" y="3404396"/>
              <a:ext cx="2857284" cy="1569660"/>
            </a:xfrm>
            <a:prstGeom prst="rect">
              <a:avLst/>
            </a:prstGeom>
          </p:spPr>
          <p:txBody>
            <a:bodyPr wrap="square">
              <a:spAutoFit/>
            </a:bodyPr>
            <a:lstStyle/>
            <a:p>
              <a:pPr algn="ctr" fontAlgn="base">
                <a:spcAft>
                  <a:spcPct val="0"/>
                </a:spcAft>
                <a:defRPr/>
              </a:pPr>
              <a:r>
                <a:rPr lang="zh-CN" altLang="en-US" sz="2400" dirty="0">
                  <a:solidFill>
                    <a:schemeClr val="tx1">
                      <a:lumMod val="85000"/>
                      <a:lumOff val="15000"/>
                    </a:schemeClr>
                  </a:solidFill>
                  <a:latin typeface="+mn-ea"/>
                </a:rPr>
                <a:t>将信函隐藏在信使的鞋底、衣服的皱褶中，妇女的头饰和首饰中等 。</a:t>
              </a:r>
              <a:endParaRPr lang="zh-CN" altLang="en-US" sz="24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8" presetClass="entr" presetSubtype="3"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strips(upRight)">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2516584" cy="840284"/>
            <a:chOff x="3135993" y="1051060"/>
            <a:chExt cx="2516584" cy="840284"/>
          </a:xfrm>
        </p:grpSpPr>
        <p:sp>
          <p:nvSpPr>
            <p:cNvPr id="20" name="矩形: 圆角 19"/>
            <p:cNvSpPr/>
            <p:nvPr/>
          </p:nvSpPr>
          <p:spPr>
            <a:xfrm>
              <a:off x="3839426" y="1280937"/>
              <a:ext cx="1813151"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106779" y="1333399"/>
              <a:ext cx="126188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标记法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4</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3" name="椭圆 12"/>
          <p:cNvSpPr/>
          <p:nvPr/>
        </p:nvSpPr>
        <p:spPr>
          <a:xfrm>
            <a:off x="1572863" y="2198922"/>
            <a:ext cx="430318" cy="430318"/>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4" name="直接箭头连接符 13"/>
          <p:cNvCxnSpPr/>
          <p:nvPr/>
        </p:nvCxnSpPr>
        <p:spPr>
          <a:xfrm>
            <a:off x="2050691" y="2410906"/>
            <a:ext cx="35889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5" name="atom_192635"/>
          <p:cNvSpPr>
            <a:spLocks noChangeAspect="1"/>
          </p:cNvSpPr>
          <p:nvPr/>
        </p:nvSpPr>
        <p:spPr bwMode="auto">
          <a:xfrm>
            <a:off x="1670756" y="2289557"/>
            <a:ext cx="234530" cy="249046"/>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6" name="矩形 15"/>
          <p:cNvSpPr/>
          <p:nvPr/>
        </p:nvSpPr>
        <p:spPr>
          <a:xfrm>
            <a:off x="2409581" y="2095755"/>
            <a:ext cx="8498526" cy="1493807"/>
          </a:xfrm>
          <a:prstGeom prst="rect">
            <a:avLst/>
          </a:prstGeom>
        </p:spPr>
        <p:txBody>
          <a:bodyPr wrap="square">
            <a:spAutoFit/>
          </a:bodyPr>
          <a:lstStyle/>
          <a:p>
            <a:pPr fontAlgn="base">
              <a:lnSpc>
                <a:spcPct val="130000"/>
              </a:lnSpc>
              <a:spcAft>
                <a:spcPct val="0"/>
              </a:spcAft>
              <a:defRPr/>
            </a:pPr>
            <a:r>
              <a:rPr lang="zh-CN" altLang="en-US" sz="2400" dirty="0">
                <a:solidFill>
                  <a:schemeClr val="tx1">
                    <a:lumMod val="85000"/>
                    <a:lumOff val="15000"/>
                  </a:schemeClr>
                </a:solidFill>
                <a:latin typeface="+mj-ea"/>
                <a:ea typeface="+mj-ea"/>
              </a:rPr>
              <a:t>在一篇信函中，通过改变其中某些字母笔划的高度，或者在某些字母上面或下面挖出非常小的孔</a:t>
            </a:r>
            <a:r>
              <a:rPr lang="en-US" altLang="zh-CN" sz="2400" dirty="0">
                <a:solidFill>
                  <a:schemeClr val="tx1">
                    <a:lumMod val="85000"/>
                    <a:lumOff val="15000"/>
                  </a:schemeClr>
                </a:solidFill>
                <a:latin typeface="+mj-ea"/>
                <a:ea typeface="+mj-ea"/>
              </a:rPr>
              <a:t>,</a:t>
            </a:r>
            <a:r>
              <a:rPr lang="zh-CN" altLang="en-US" sz="2400" dirty="0">
                <a:solidFill>
                  <a:schemeClr val="tx1">
                    <a:lumMod val="85000"/>
                    <a:lumOff val="15000"/>
                  </a:schemeClr>
                </a:solidFill>
                <a:latin typeface="+mj-ea"/>
                <a:ea typeface="+mj-ea"/>
              </a:rPr>
              <a:t>或加粗某些字的笔画，以标识某些特殊的字母，这些特殊的字母组成秘密信息。</a:t>
            </a:r>
            <a:endParaRPr lang="zh-CN" altLang="en-US" sz="2400" dirty="0">
              <a:solidFill>
                <a:schemeClr val="tx1">
                  <a:lumMod val="85000"/>
                  <a:lumOff val="15000"/>
                </a:schemeClr>
              </a:solidFill>
              <a:latin typeface="+mj-ea"/>
              <a:ea typeface="+mj-ea"/>
            </a:endParaRPr>
          </a:p>
        </p:txBody>
      </p:sp>
      <p:sp>
        <p:nvSpPr>
          <p:cNvPr id="24" name="椭圆 23"/>
          <p:cNvSpPr/>
          <p:nvPr/>
        </p:nvSpPr>
        <p:spPr>
          <a:xfrm>
            <a:off x="1572863" y="4168399"/>
            <a:ext cx="430318" cy="430318"/>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25" name="直接箭头连接符 24"/>
          <p:cNvCxnSpPr/>
          <p:nvPr/>
        </p:nvCxnSpPr>
        <p:spPr>
          <a:xfrm>
            <a:off x="2050691" y="4380383"/>
            <a:ext cx="35889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6" name="atom_192635"/>
          <p:cNvSpPr>
            <a:spLocks noChangeAspect="1"/>
          </p:cNvSpPr>
          <p:nvPr/>
        </p:nvSpPr>
        <p:spPr bwMode="auto">
          <a:xfrm>
            <a:off x="1670756" y="4259034"/>
            <a:ext cx="234530" cy="249046"/>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8" name="矩形 27"/>
          <p:cNvSpPr/>
          <p:nvPr/>
        </p:nvSpPr>
        <p:spPr>
          <a:xfrm>
            <a:off x="2409581" y="4065232"/>
            <a:ext cx="8498526" cy="1493807"/>
          </a:xfrm>
          <a:prstGeom prst="rect">
            <a:avLst/>
          </a:prstGeom>
        </p:spPr>
        <p:txBody>
          <a:bodyPr wrap="square">
            <a:spAutoFit/>
          </a:bodyPr>
          <a:lstStyle/>
          <a:p>
            <a:pPr fontAlgn="base">
              <a:lnSpc>
                <a:spcPct val="130000"/>
              </a:lnSpc>
              <a:spcAft>
                <a:spcPct val="0"/>
              </a:spcAft>
              <a:defRPr/>
            </a:pPr>
            <a:r>
              <a:rPr lang="en-US" altLang="zh-CN" sz="2400" dirty="0">
                <a:solidFill>
                  <a:schemeClr val="tx1">
                    <a:lumMod val="85000"/>
                    <a:lumOff val="15000"/>
                  </a:schemeClr>
                </a:solidFill>
                <a:latin typeface="+mj-lt"/>
                <a:ea typeface="+mj-ea"/>
              </a:rPr>
              <a:t>Wilkins(1614-1672)</a:t>
            </a:r>
            <a:r>
              <a:rPr lang="zh-CN" altLang="en-US" sz="2400" dirty="0">
                <a:solidFill>
                  <a:schemeClr val="tx1">
                    <a:lumMod val="85000"/>
                    <a:lumOff val="15000"/>
                  </a:schemeClr>
                </a:solidFill>
                <a:latin typeface="+mj-lt"/>
                <a:ea typeface="+mj-ea"/>
              </a:rPr>
              <a:t>对上述方法进行了改进，采用无形的墨水在特定字母上制作非常小的斑点。这种方法在两次世界大战中又被德国间谍重新使用起来。</a:t>
            </a:r>
            <a:endParaRPr lang="zh-CN" altLang="en-US" sz="2400" dirty="0">
              <a:solidFill>
                <a:schemeClr val="tx1">
                  <a:lumMod val="85000"/>
                  <a:lumOff val="15000"/>
                </a:schemeClr>
              </a:solidFill>
              <a:latin typeface="+mj-lt"/>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par>
                                <p:cTn id="11" presetID="3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ppt_w</p:attrName>
                                        </p:attrNameLst>
                                      </p:cBhvr>
                                      <p:tavLst>
                                        <p:tav tm="0">
                                          <p:val>
                                            <p:fltVal val="0"/>
                                          </p:val>
                                        </p:tav>
                                        <p:tav tm="100000">
                                          <p:val>
                                            <p:strVal val="#ppt_w"/>
                                          </p:val>
                                        </p:tav>
                                      </p:tavLst>
                                    </p:anim>
                                    <p:anim calcmode="lin" valueType="num">
                                      <p:cBhvr>
                                        <p:cTn id="14" dur="500" fill="hold"/>
                                        <p:tgtEl>
                                          <p:spTgt spid="13"/>
                                        </p:tgtEl>
                                        <p:attrNameLst>
                                          <p:attrName>ppt_h</p:attrName>
                                        </p:attrNameLst>
                                      </p:cBhvr>
                                      <p:tavLst>
                                        <p:tav tm="0">
                                          <p:val>
                                            <p:fltVal val="0"/>
                                          </p:val>
                                        </p:tav>
                                        <p:tav tm="100000">
                                          <p:val>
                                            <p:strVal val="#ppt_h"/>
                                          </p:val>
                                        </p:tav>
                                      </p:tavLst>
                                    </p:anim>
                                    <p:anim calcmode="lin" valueType="num">
                                      <p:cBhvr>
                                        <p:cTn id="15" dur="500" fill="hold"/>
                                        <p:tgtEl>
                                          <p:spTgt spid="13"/>
                                        </p:tgtEl>
                                        <p:attrNameLst>
                                          <p:attrName>style.rotation</p:attrName>
                                        </p:attrNameLst>
                                      </p:cBhvr>
                                      <p:tavLst>
                                        <p:tav tm="0">
                                          <p:val>
                                            <p:fltVal val="90"/>
                                          </p:val>
                                        </p:tav>
                                        <p:tav tm="100000">
                                          <p:val>
                                            <p:fltVal val="0"/>
                                          </p:val>
                                        </p:tav>
                                      </p:tavLst>
                                    </p:anim>
                                    <p:animEffect transition="in" filter="fade">
                                      <p:cBhvr>
                                        <p:cTn id="16" dur="500"/>
                                        <p:tgtEl>
                                          <p:spTgt spid="1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anim calcmode="lin" valueType="num">
                                      <p:cBhvr>
                                        <p:cTn id="21" dur="500" fill="hold"/>
                                        <p:tgtEl>
                                          <p:spTgt spid="15"/>
                                        </p:tgtEl>
                                        <p:attrNameLst>
                                          <p:attrName>style.rotation</p:attrName>
                                        </p:attrNameLst>
                                      </p:cBhvr>
                                      <p:tavLst>
                                        <p:tav tm="0">
                                          <p:val>
                                            <p:fltVal val="90"/>
                                          </p:val>
                                        </p:tav>
                                        <p:tav tm="100000">
                                          <p:val>
                                            <p:fltVal val="0"/>
                                          </p:val>
                                        </p:tav>
                                      </p:tavLst>
                                    </p:anim>
                                    <p:animEffect transition="in" filter="fade">
                                      <p:cBhvr>
                                        <p:cTn id="22" dur="500"/>
                                        <p:tgtEl>
                                          <p:spTgt spid="15"/>
                                        </p:tgtEl>
                                      </p:cBhvr>
                                    </p:animEffec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left)">
                                      <p:cBhvr>
                                        <p:cTn id="26" dur="500"/>
                                        <p:tgtEl>
                                          <p:spTgt spid="14"/>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fltVal val="0"/>
                                          </p:val>
                                        </p:tav>
                                        <p:tav tm="100000">
                                          <p:val>
                                            <p:strVal val="#ppt_h"/>
                                          </p:val>
                                        </p:tav>
                                      </p:tavLst>
                                    </p:anim>
                                    <p:anim calcmode="lin" valueType="num">
                                      <p:cBhvr>
                                        <p:cTn id="35" dur="500" fill="hold"/>
                                        <p:tgtEl>
                                          <p:spTgt spid="24"/>
                                        </p:tgtEl>
                                        <p:attrNameLst>
                                          <p:attrName>style.rotation</p:attrName>
                                        </p:attrNameLst>
                                      </p:cBhvr>
                                      <p:tavLst>
                                        <p:tav tm="0">
                                          <p:val>
                                            <p:fltVal val="90"/>
                                          </p:val>
                                        </p:tav>
                                        <p:tav tm="100000">
                                          <p:val>
                                            <p:fltVal val="0"/>
                                          </p:val>
                                        </p:tav>
                                      </p:tavLst>
                                    </p:anim>
                                    <p:animEffect transition="in" filter="fade">
                                      <p:cBhvr>
                                        <p:cTn id="36" dur="500"/>
                                        <p:tgtEl>
                                          <p:spTgt spid="24"/>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 calcmode="lin" valueType="num">
                                      <p:cBhvr>
                                        <p:cTn id="41" dur="500" fill="hold"/>
                                        <p:tgtEl>
                                          <p:spTgt spid="26"/>
                                        </p:tgtEl>
                                        <p:attrNameLst>
                                          <p:attrName>style.rotation</p:attrName>
                                        </p:attrNameLst>
                                      </p:cBhvr>
                                      <p:tavLst>
                                        <p:tav tm="0">
                                          <p:val>
                                            <p:fltVal val="90"/>
                                          </p:val>
                                        </p:tav>
                                        <p:tav tm="100000">
                                          <p:val>
                                            <p:fltVal val="0"/>
                                          </p:val>
                                        </p:tav>
                                      </p:tavLst>
                                    </p:anim>
                                    <p:animEffect transition="in" filter="fade">
                                      <p:cBhvr>
                                        <p:cTn id="42" dur="500"/>
                                        <p:tgtEl>
                                          <p:spTgt spid="26"/>
                                        </p:tgtEl>
                                      </p:cBhvr>
                                    </p:animEffect>
                                  </p:childTnLst>
                                </p:cTn>
                              </p:par>
                            </p:childTnLst>
                          </p:cTn>
                        </p:par>
                        <p:par>
                          <p:cTn id="43" fill="hold">
                            <p:stCondLst>
                              <p:cond delay="1500"/>
                            </p:stCondLst>
                            <p:childTnLst>
                              <p:par>
                                <p:cTn id="44" presetID="22" presetClass="entr" presetSubtype="8" fill="hold"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childTnLst>
                          </p:cTn>
                        </p:par>
                        <p:par>
                          <p:cTn id="47" fill="hold">
                            <p:stCondLst>
                              <p:cond delay="2000"/>
                            </p:stCondLst>
                            <p:childTnLst>
                              <p:par>
                                <p:cTn id="48" presetID="22" presetClass="entr" presetSubtype="8" fill="hold" grpId="0" nodeType="after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wipe(left)">
                                      <p:cBhvr>
                                        <p:cTn id="5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p:bldP spid="24" grpId="0" animBg="1"/>
      <p:bldP spid="26" grpId="0" animBg="1"/>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3681927" cy="840284"/>
            <a:chOff x="3135993" y="1051060"/>
            <a:chExt cx="3681927" cy="840284"/>
          </a:xfrm>
        </p:grpSpPr>
        <p:sp>
          <p:nvSpPr>
            <p:cNvPr id="20" name="矩形: 圆角 19"/>
            <p:cNvSpPr/>
            <p:nvPr/>
          </p:nvSpPr>
          <p:spPr>
            <a:xfrm>
              <a:off x="3839426" y="1280937"/>
              <a:ext cx="2978494"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4338658" y="1333399"/>
              <a:ext cx="1980029"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微缩胶片法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1326361" y="1991152"/>
            <a:ext cx="9539279" cy="3684588"/>
            <a:chOff x="1962782" y="3317604"/>
            <a:chExt cx="9539279" cy="3684588"/>
          </a:xfrm>
        </p:grpSpPr>
        <p:sp>
          <p:nvSpPr>
            <p:cNvPr id="18" name="矩形: 圆角 17"/>
            <p:cNvSpPr/>
            <p:nvPr/>
          </p:nvSpPr>
          <p:spPr>
            <a:xfrm>
              <a:off x="1962782" y="3317604"/>
              <a:ext cx="9539279" cy="368458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2196422" y="3578343"/>
              <a:ext cx="9071998" cy="3163110"/>
            </a:xfrm>
            <a:prstGeom prst="rect">
              <a:avLst/>
            </a:prstGeom>
          </p:spPr>
          <p:txBody>
            <a:bodyPr wrap="square">
              <a:spAutoFit/>
            </a:bodyPr>
            <a:lstStyle/>
            <a:p>
              <a:pPr indent="647700" fontAlgn="base">
                <a:lnSpc>
                  <a:spcPct val="120000"/>
                </a:lnSpc>
                <a:spcAft>
                  <a:spcPct val="0"/>
                </a:spcAft>
                <a:defRPr/>
              </a:pPr>
              <a:r>
                <a:rPr lang="zh-CN" altLang="en-US" sz="2400" dirty="0">
                  <a:latin typeface="+mj-lt"/>
                </a:rPr>
                <a:t>第二次世界大战期间，德国情报机关还曾利用</a:t>
              </a:r>
              <a:r>
                <a:rPr lang="zh-CN" altLang="en-US" sz="2400" dirty="0">
                  <a:solidFill>
                    <a:srgbClr val="0F73EE"/>
                  </a:solidFill>
                  <a:latin typeface="+mj-lt"/>
                </a:rPr>
                <a:t>微缩原理</a:t>
              </a:r>
              <a:r>
                <a:rPr lang="zh-CN" altLang="en-US" sz="2400" dirty="0">
                  <a:latin typeface="+mj-lt"/>
                </a:rPr>
                <a:t>和</a:t>
              </a:r>
              <a:r>
                <a:rPr lang="zh-CN" altLang="en-US" sz="2400" dirty="0">
                  <a:solidFill>
                    <a:srgbClr val="0F73EE"/>
                  </a:solidFill>
                  <a:latin typeface="+mj-lt"/>
                </a:rPr>
                <a:t>照相方法</a:t>
              </a:r>
              <a:r>
                <a:rPr lang="zh-CN" altLang="en-US" sz="2400" dirty="0">
                  <a:latin typeface="+mj-lt"/>
                </a:rPr>
                <a:t>，将秘密文件、资料情报缩小至数十或数百乃至数千分之一，制成很薄的</a:t>
              </a:r>
              <a:r>
                <a:rPr lang="zh-CN" altLang="en-US" sz="2400" dirty="0">
                  <a:solidFill>
                    <a:srgbClr val="0F73EE"/>
                  </a:solidFill>
                  <a:latin typeface="+mj-lt"/>
                </a:rPr>
                <a:t>显微点膜片</a:t>
              </a:r>
              <a:r>
                <a:rPr lang="zh-CN" altLang="en-US" sz="2400" dirty="0">
                  <a:latin typeface="+mj-lt"/>
                </a:rPr>
                <a:t>，然后，再把它们</a:t>
              </a:r>
              <a:r>
                <a:rPr lang="zh-CN" altLang="en-US" sz="2400" dirty="0">
                  <a:solidFill>
                    <a:srgbClr val="0F73EE"/>
                  </a:solidFill>
                  <a:latin typeface="+mj-lt"/>
                </a:rPr>
                <a:t>“埋藏”在书报杂志中某个字及标点符号上</a:t>
              </a:r>
              <a:r>
                <a:rPr lang="zh-CN" altLang="en-US" sz="2400" dirty="0">
                  <a:latin typeface="+mj-lt"/>
                </a:rPr>
                <a:t>，或是将超微膜片藏在邮票、信封内进入邮路传递。对方收到后，按照双方约定好的位置和标记，通过技术手段再重新将显微点还原成像。把在显微镜下可见的图像隐藏在耳朵、鼻孔以及手指甲里（</a:t>
              </a:r>
              <a:r>
                <a:rPr lang="en-US" altLang="zh-CN" sz="2400" dirty="0">
                  <a:latin typeface="+mj-lt"/>
                </a:rPr>
                <a:t>1905</a:t>
              </a:r>
              <a:r>
                <a:rPr lang="zh-CN" altLang="en-US" sz="2400" dirty="0">
                  <a:latin typeface="+mj-lt"/>
                </a:rPr>
                <a:t>年俄日战争期间）。</a:t>
              </a:r>
              <a:endParaRPr lang="zh-CN" altLang="en-US" sz="2400" dirty="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arn(inVertic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ISLIDE.VECTOR" val="28b0fd0e-7ece-4f48-881a-83c93b08799b"/>
</p:tagLst>
</file>

<file path=ppt/tags/tag7.xml><?xml version="1.0" encoding="utf-8"?>
<p:tagLst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3104</Words>
  <Application>WPS 演示</Application>
  <PresentationFormat>宽屏</PresentationFormat>
  <Paragraphs>203</Paragraphs>
  <Slides>25</Slides>
  <Notes>3</Notes>
  <HiddenSlides>2</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4</vt:i4>
      </vt:variant>
      <vt:variant>
        <vt:lpstr>幻灯片标题</vt:lpstr>
      </vt:variant>
      <vt:variant>
        <vt:i4>25</vt:i4>
      </vt:variant>
    </vt:vector>
  </HeadingPairs>
  <TitlesOfParts>
    <vt:vector size="43" baseType="lpstr">
      <vt:lpstr>Arial</vt:lpstr>
      <vt:lpstr>宋体</vt:lpstr>
      <vt:lpstr>Wingdings</vt:lpstr>
      <vt:lpstr>思源黑体 CN Heavy</vt:lpstr>
      <vt:lpstr>微软雅黑 Light</vt:lpstr>
      <vt:lpstr>Times New Roman</vt:lpstr>
      <vt:lpstr>思源黑体 CN Normal</vt:lpstr>
      <vt:lpstr>微软雅黑</vt:lpstr>
      <vt:lpstr>Arial Unicode MS</vt:lpstr>
      <vt:lpstr>等线</vt:lpstr>
      <vt:lpstr>黑体</vt:lpstr>
      <vt:lpstr>Wingdings</vt:lpstr>
      <vt:lpstr>Calibri</vt:lpstr>
      <vt:lpstr>Office 主题​​</vt:lpstr>
      <vt:lpstr>Package</vt:lpstr>
      <vt:lpstr>Package</vt:lpstr>
      <vt:lpstr>Package</vt:lpstr>
      <vt:lpstr>Package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Li安全</cp:lastModifiedBy>
  <cp:revision>101</cp:revision>
  <dcterms:created xsi:type="dcterms:W3CDTF">2019-09-27T01:23:00Z</dcterms:created>
  <dcterms:modified xsi:type="dcterms:W3CDTF">2021-03-03T10:19:04Z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